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71" r:id="rId5"/>
    <p:sldId id="323" r:id="rId6"/>
    <p:sldId id="284" r:id="rId7"/>
    <p:sldId id="317" r:id="rId8"/>
    <p:sldId id="324" r:id="rId9"/>
    <p:sldId id="312" r:id="rId10"/>
    <p:sldId id="307" r:id="rId11"/>
    <p:sldId id="325" r:id="rId12"/>
    <p:sldId id="299" r:id="rId13"/>
    <p:sldId id="322"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li-Pekka Ruuskanen" initials="OR" lastIdx="1" clrIdx="0">
    <p:extLst>
      <p:ext uri="{19B8F6BF-5375-455C-9EA6-DF929625EA0E}">
        <p15:presenceInfo xmlns:p15="http://schemas.microsoft.com/office/powerpoint/2012/main" userId="S::olli-pekka.ruuskanen@ptt.fi::51146fd7-06f5-415a-9b66-e255410c9a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CE7F0"/>
    <a:srgbClr val="CCECFF"/>
    <a:srgbClr val="00DE74"/>
    <a:srgbClr val="ABF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32"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Landowners with a fairly high or very high level of interest in the measure</a:t>
            </a:r>
            <a:endParaRPr lang="fi-FI"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192429066899804"/>
          <c:y val="0.1603476821192053"/>
          <c:w val="0.85655281124852856"/>
          <c:h val="0.2911517268950653"/>
        </c:manualLayout>
      </c:layout>
      <c:barChart>
        <c:barDir val="col"/>
        <c:grouping val="clustered"/>
        <c:varyColors val="0"/>
        <c:ser>
          <c:idx val="0"/>
          <c:order val="0"/>
          <c:tx>
            <c:strRef>
              <c:f>Taul1!$B$1</c:f>
              <c:strCache>
                <c:ptCount val="1"/>
                <c:pt idx="0">
                  <c:v>Biodiversity premium paid by retailers</c:v>
                </c:pt>
              </c:strCache>
            </c:strRef>
          </c:tx>
          <c:spPr>
            <a:solidFill>
              <a:srgbClr val="FFC000"/>
            </a:solidFill>
            <a:ln>
              <a:noFill/>
            </a:ln>
            <a:effectLst/>
          </c:spPr>
          <c:invertIfNegative val="0"/>
          <c:cat>
            <c:strRef>
              <c:f>Taul1!$A$2</c:f>
              <c:strCache>
                <c:ptCount val="1"/>
                <c:pt idx="0">
                  <c:v>Luokka 1</c:v>
                </c:pt>
              </c:strCache>
            </c:strRef>
          </c:cat>
          <c:val>
            <c:numRef>
              <c:f>Taul1!$B$2</c:f>
              <c:numCache>
                <c:formatCode>General</c:formatCode>
                <c:ptCount val="1"/>
                <c:pt idx="0">
                  <c:v>57</c:v>
                </c:pt>
              </c:numCache>
            </c:numRef>
          </c:val>
          <c:extLst>
            <c:ext xmlns:c16="http://schemas.microsoft.com/office/drawing/2014/chart" uri="{C3380CC4-5D6E-409C-BE32-E72D297353CC}">
              <c16:uniqueId val="{00000000-66C2-4B02-B7BF-A3811AABFA62}"/>
            </c:ext>
          </c:extLst>
        </c:ser>
        <c:ser>
          <c:idx val="1"/>
          <c:order val="1"/>
          <c:tx>
            <c:strRef>
              <c:f>Taul1!$C$1</c:f>
              <c:strCache>
                <c:ptCount val="1"/>
                <c:pt idx="0">
                  <c:v>Biodiversity premium paid by industry</c:v>
                </c:pt>
              </c:strCache>
            </c:strRef>
          </c:tx>
          <c:spPr>
            <a:solidFill>
              <a:schemeClr val="accent2"/>
            </a:solidFill>
            <a:ln>
              <a:noFill/>
            </a:ln>
            <a:effectLst/>
          </c:spPr>
          <c:invertIfNegative val="0"/>
          <c:cat>
            <c:strRef>
              <c:f>Taul1!$A$2</c:f>
              <c:strCache>
                <c:ptCount val="1"/>
                <c:pt idx="0">
                  <c:v>Luokka 1</c:v>
                </c:pt>
              </c:strCache>
            </c:strRef>
          </c:cat>
          <c:val>
            <c:numRef>
              <c:f>Taul1!$C$2</c:f>
              <c:numCache>
                <c:formatCode>General</c:formatCode>
                <c:ptCount val="1"/>
                <c:pt idx="0">
                  <c:v>56</c:v>
                </c:pt>
              </c:numCache>
            </c:numRef>
          </c:val>
          <c:extLst>
            <c:ext xmlns:c16="http://schemas.microsoft.com/office/drawing/2014/chart" uri="{C3380CC4-5D6E-409C-BE32-E72D297353CC}">
              <c16:uniqueId val="{00000001-66C2-4B02-B7BF-A3811AABFA62}"/>
            </c:ext>
          </c:extLst>
        </c:ser>
        <c:ser>
          <c:idx val="2"/>
          <c:order val="2"/>
          <c:tx>
            <c:strRef>
              <c:f>Taul1!$D$1</c:f>
              <c:strCache>
                <c:ptCount val="1"/>
                <c:pt idx="0">
                  <c:v>Management of traditional biotopes</c:v>
                </c:pt>
              </c:strCache>
            </c:strRef>
          </c:tx>
          <c:spPr>
            <a:solidFill>
              <a:schemeClr val="accent3"/>
            </a:solidFill>
            <a:ln>
              <a:noFill/>
            </a:ln>
            <a:effectLst/>
          </c:spPr>
          <c:invertIfNegative val="0"/>
          <c:cat>
            <c:strRef>
              <c:f>Taul1!$A$2</c:f>
              <c:strCache>
                <c:ptCount val="1"/>
                <c:pt idx="0">
                  <c:v>Luokka 1</c:v>
                </c:pt>
              </c:strCache>
            </c:strRef>
          </c:cat>
          <c:val>
            <c:numRef>
              <c:f>Taul1!$D$2</c:f>
              <c:numCache>
                <c:formatCode>General</c:formatCode>
                <c:ptCount val="1"/>
                <c:pt idx="0">
                  <c:v>36</c:v>
                </c:pt>
              </c:numCache>
            </c:numRef>
          </c:val>
          <c:extLst>
            <c:ext xmlns:c16="http://schemas.microsoft.com/office/drawing/2014/chart" uri="{C3380CC4-5D6E-409C-BE32-E72D297353CC}">
              <c16:uniqueId val="{00000002-66C2-4B02-B7BF-A3811AABFA62}"/>
            </c:ext>
          </c:extLst>
        </c:ser>
        <c:ser>
          <c:idx val="3"/>
          <c:order val="3"/>
          <c:tx>
            <c:strRef>
              <c:f>Taul1!$E$1</c:f>
              <c:strCache>
                <c:ptCount val="1"/>
                <c:pt idx="0">
                  <c:v>Compensation from forest companies for nature management work</c:v>
                </c:pt>
              </c:strCache>
            </c:strRef>
          </c:tx>
          <c:spPr>
            <a:solidFill>
              <a:schemeClr val="bg2"/>
            </a:solidFill>
            <a:ln>
              <a:noFill/>
            </a:ln>
            <a:effectLst/>
          </c:spPr>
          <c:invertIfNegative val="0"/>
          <c:cat>
            <c:strRef>
              <c:f>Taul1!$A$2</c:f>
              <c:strCache>
                <c:ptCount val="1"/>
                <c:pt idx="0">
                  <c:v>Luokka 1</c:v>
                </c:pt>
              </c:strCache>
            </c:strRef>
          </c:cat>
          <c:val>
            <c:numRef>
              <c:f>Taul1!$E$2</c:f>
              <c:numCache>
                <c:formatCode>General</c:formatCode>
                <c:ptCount val="1"/>
                <c:pt idx="0">
                  <c:v>53</c:v>
                </c:pt>
              </c:numCache>
            </c:numRef>
          </c:val>
          <c:extLst>
            <c:ext xmlns:c16="http://schemas.microsoft.com/office/drawing/2014/chart" uri="{C3380CC4-5D6E-409C-BE32-E72D297353CC}">
              <c16:uniqueId val="{00000003-66C2-4B02-B7BF-A3811AABFA62}"/>
            </c:ext>
          </c:extLst>
        </c:ser>
        <c:ser>
          <c:idx val="4"/>
          <c:order val="4"/>
          <c:tx>
            <c:strRef>
              <c:f>Taul1!$F$1</c:f>
              <c:strCache>
                <c:ptCount val="1"/>
                <c:pt idx="0">
                  <c:v>State support for restoration</c:v>
                </c:pt>
              </c:strCache>
            </c:strRef>
          </c:tx>
          <c:spPr>
            <a:solidFill>
              <a:schemeClr val="accent5"/>
            </a:solidFill>
            <a:ln>
              <a:noFill/>
            </a:ln>
            <a:effectLst/>
          </c:spPr>
          <c:invertIfNegative val="0"/>
          <c:cat>
            <c:strRef>
              <c:f>Taul1!$A$2</c:f>
              <c:strCache>
                <c:ptCount val="1"/>
                <c:pt idx="0">
                  <c:v>Luokka 1</c:v>
                </c:pt>
              </c:strCache>
            </c:strRef>
          </c:cat>
          <c:val>
            <c:numRef>
              <c:f>Taul1!$F$2</c:f>
              <c:numCache>
                <c:formatCode>General</c:formatCode>
                <c:ptCount val="1"/>
                <c:pt idx="0">
                  <c:v>47</c:v>
                </c:pt>
              </c:numCache>
            </c:numRef>
          </c:val>
          <c:extLst>
            <c:ext xmlns:c16="http://schemas.microsoft.com/office/drawing/2014/chart" uri="{C3380CC4-5D6E-409C-BE32-E72D297353CC}">
              <c16:uniqueId val="{00000004-66C2-4B02-B7BF-A3811AABFA62}"/>
            </c:ext>
          </c:extLst>
        </c:ser>
        <c:ser>
          <c:idx val="5"/>
          <c:order val="5"/>
          <c:tx>
            <c:strRef>
              <c:f>Taul1!$G$1</c:f>
              <c:strCache>
                <c:ptCount val="1"/>
                <c:pt idx="0">
                  <c:v>Nature value trading</c:v>
                </c:pt>
              </c:strCache>
            </c:strRef>
          </c:tx>
          <c:spPr>
            <a:solidFill>
              <a:srgbClr val="00B0F0"/>
            </a:solidFill>
            <a:ln>
              <a:noFill/>
            </a:ln>
            <a:effectLst/>
          </c:spPr>
          <c:invertIfNegative val="0"/>
          <c:cat>
            <c:strRef>
              <c:f>Taul1!$A$2</c:f>
              <c:strCache>
                <c:ptCount val="1"/>
                <c:pt idx="0">
                  <c:v>Luokka 1</c:v>
                </c:pt>
              </c:strCache>
            </c:strRef>
          </c:cat>
          <c:val>
            <c:numRef>
              <c:f>Taul1!$G$2</c:f>
              <c:numCache>
                <c:formatCode>General</c:formatCode>
                <c:ptCount val="1"/>
                <c:pt idx="0">
                  <c:v>41</c:v>
                </c:pt>
              </c:numCache>
            </c:numRef>
          </c:val>
          <c:extLst>
            <c:ext xmlns:c16="http://schemas.microsoft.com/office/drawing/2014/chart" uri="{C3380CC4-5D6E-409C-BE32-E72D297353CC}">
              <c16:uniqueId val="{00000005-66C2-4B02-B7BF-A3811AABFA62}"/>
            </c:ext>
          </c:extLst>
        </c:ser>
        <c:ser>
          <c:idx val="6"/>
          <c:order val="6"/>
          <c:tx>
            <c:strRef>
              <c:f>Taul1!$H$1</c:f>
              <c:strCache>
                <c:ptCount val="1"/>
                <c:pt idx="0">
                  <c:v>Ecological compensation</c:v>
                </c:pt>
              </c:strCache>
            </c:strRef>
          </c:tx>
          <c:spPr>
            <a:solidFill>
              <a:srgbClr val="92D050"/>
            </a:solidFill>
            <a:ln>
              <a:noFill/>
            </a:ln>
            <a:effectLst/>
          </c:spPr>
          <c:invertIfNegative val="0"/>
          <c:cat>
            <c:strRef>
              <c:f>Taul1!$A$2</c:f>
              <c:strCache>
                <c:ptCount val="1"/>
                <c:pt idx="0">
                  <c:v>Luokka 1</c:v>
                </c:pt>
              </c:strCache>
            </c:strRef>
          </c:cat>
          <c:val>
            <c:numRef>
              <c:f>Taul1!$H$2</c:f>
              <c:numCache>
                <c:formatCode>General</c:formatCode>
                <c:ptCount val="1"/>
                <c:pt idx="0">
                  <c:v>30</c:v>
                </c:pt>
              </c:numCache>
            </c:numRef>
          </c:val>
          <c:extLst>
            <c:ext xmlns:c16="http://schemas.microsoft.com/office/drawing/2014/chart" uri="{C3380CC4-5D6E-409C-BE32-E72D297353CC}">
              <c16:uniqueId val="{00000006-66C2-4B02-B7BF-A3811AABFA62}"/>
            </c:ext>
          </c:extLst>
        </c:ser>
        <c:dLbls>
          <c:showLegendKey val="0"/>
          <c:showVal val="0"/>
          <c:showCatName val="0"/>
          <c:showSerName val="0"/>
          <c:showPercent val="0"/>
          <c:showBubbleSize val="0"/>
        </c:dLbls>
        <c:gapWidth val="219"/>
        <c:overlap val="-27"/>
        <c:axId val="1217164176"/>
        <c:axId val="1217154576"/>
      </c:barChart>
      <c:catAx>
        <c:axId val="1217164176"/>
        <c:scaling>
          <c:orientation val="minMax"/>
        </c:scaling>
        <c:delete val="1"/>
        <c:axPos val="b"/>
        <c:numFmt formatCode="General" sourceLinked="1"/>
        <c:majorTickMark val="none"/>
        <c:minorTickMark val="none"/>
        <c:tickLblPos val="nextTo"/>
        <c:crossAx val="1217154576"/>
        <c:crosses val="autoZero"/>
        <c:auto val="1"/>
        <c:lblAlgn val="ctr"/>
        <c:lblOffset val="100"/>
        <c:noMultiLvlLbl val="0"/>
      </c:catAx>
      <c:valAx>
        <c:axId val="1217154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dirty="0" err="1"/>
                  <a:t>Per</a:t>
                </a:r>
                <a:r>
                  <a:rPr lang="fi-FI" baseline="0" dirty="0" err="1"/>
                  <a:t>cent</a:t>
                </a:r>
                <a:endParaRPr lang="fi-FI"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217164176"/>
        <c:crosses val="autoZero"/>
        <c:crossBetween val="between"/>
      </c:valAx>
      <c:spPr>
        <a:noFill/>
        <a:ln>
          <a:noFill/>
        </a:ln>
        <a:effectLst/>
      </c:spPr>
    </c:plotArea>
    <c:legend>
      <c:legendPos val="b"/>
      <c:layout>
        <c:manualLayout>
          <c:xMode val="edge"/>
          <c:yMode val="edge"/>
          <c:x val="2.778433274321318E-2"/>
          <c:y val="0.49168817680902471"/>
          <c:w val="0.94443133451357364"/>
          <c:h val="0.508311823190975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D97AD-104B-4C2B-AF5A-D2D6B27D8E6A}"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fi-FI"/>
        </a:p>
      </dgm:t>
    </dgm:pt>
    <dgm:pt modelId="{64FB56E5-337D-4606-8E75-BB04CD493D0A}" type="pres">
      <dgm:prSet presAssocID="{7AFD97AD-104B-4C2B-AF5A-D2D6B27D8E6A}" presName="hierChild1" presStyleCnt="0">
        <dgm:presLayoutVars>
          <dgm:orgChart val="1"/>
          <dgm:chPref val="1"/>
          <dgm:dir/>
          <dgm:animOne val="branch"/>
          <dgm:animLvl val="lvl"/>
          <dgm:resizeHandles/>
        </dgm:presLayoutVars>
      </dgm:prSet>
      <dgm:spPr/>
    </dgm:pt>
  </dgm:ptLst>
  <dgm:cxnLst>
    <dgm:cxn modelId="{E0569578-D5D1-42BE-B285-4C7CD85DE38C}" type="presOf" srcId="{7AFD97AD-104B-4C2B-AF5A-D2D6B27D8E6A}" destId="{64FB56E5-337D-4606-8E75-BB04CD493D0A}"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BFBB4-82A3-4B6B-927D-EF545669747E}" type="datetimeFigureOut">
              <a:rPr lang="fi-FI" smtClean="0"/>
              <a:t>16.3.2026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ACEEC-8C79-42E0-9C82-550AB39E5501}" type="slidenum">
              <a:rPr lang="fi-FI" smtClean="0"/>
              <a:t>‹#›</a:t>
            </a:fld>
            <a:endParaRPr lang="fi-FI"/>
          </a:p>
        </p:txBody>
      </p:sp>
    </p:spTree>
    <p:extLst>
      <p:ext uri="{BB962C8B-B14F-4D97-AF65-F5344CB8AC3E}">
        <p14:creationId xmlns:p14="http://schemas.microsoft.com/office/powerpoint/2010/main" val="321499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HJEET + KUVAPAN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C4D789-9B65-4707-8F54-6881AD8F95EB}"/>
              </a:ext>
            </a:extLst>
          </p:cNvPr>
          <p:cNvSpPr>
            <a:spLocks noGrp="1"/>
          </p:cNvSpPr>
          <p:nvPr>
            <p:ph type="title" hasCustomPrompt="1"/>
          </p:nvPr>
        </p:nvSpPr>
        <p:spPr/>
        <p:txBody>
          <a:bodyPr>
            <a:normAutofit/>
          </a:bodyPr>
          <a:lstStyle>
            <a:lvl1pPr>
              <a:defRPr sz="4000" b="1">
                <a:solidFill>
                  <a:srgbClr val="00B050"/>
                </a:solidFill>
                <a:latin typeface="+mj-lt"/>
              </a:defRPr>
            </a:lvl1pPr>
          </a:lstStyle>
          <a:p>
            <a:r>
              <a:rPr lang="fi-FI"/>
              <a:t>OHJEKALVO</a:t>
            </a:r>
          </a:p>
        </p:txBody>
      </p:sp>
      <p:sp>
        <p:nvSpPr>
          <p:cNvPr id="3" name="Päivämäärän paikkamerkki 2">
            <a:extLst>
              <a:ext uri="{FF2B5EF4-FFF2-40B4-BE49-F238E27FC236}">
                <a16:creationId xmlns:a16="http://schemas.microsoft.com/office/drawing/2014/main" id="{53026F8C-B2A6-4370-A6F8-71790800768A}"/>
              </a:ext>
            </a:extLst>
          </p:cNvPr>
          <p:cNvSpPr>
            <a:spLocks noGrp="1"/>
          </p:cNvSpPr>
          <p:nvPr>
            <p:ph type="dt" sz="half" idx="10"/>
          </p:nvPr>
        </p:nvSpPr>
        <p:spPr/>
        <p:txBody>
          <a:bodyPr/>
          <a:lstStyle>
            <a:lvl1pPr>
              <a:defRPr>
                <a:latin typeface="+mn-lt"/>
              </a:defRPr>
            </a:lvl1pPr>
          </a:lstStyle>
          <a:p>
            <a:fld id="{638DCEE8-40A4-D444-A0D4-1F57246DDE55}" type="datetime1">
              <a:rPr lang="fi-FI" smtClean="0"/>
              <a:pPr/>
              <a:t>16.3.2026</a:t>
            </a:fld>
            <a:endParaRPr lang="fi-FI"/>
          </a:p>
        </p:txBody>
      </p:sp>
      <p:sp>
        <p:nvSpPr>
          <p:cNvPr id="4" name="Alatunnisteen paikkamerkki 3">
            <a:extLst>
              <a:ext uri="{FF2B5EF4-FFF2-40B4-BE49-F238E27FC236}">
                <a16:creationId xmlns:a16="http://schemas.microsoft.com/office/drawing/2014/main" id="{55943B15-2965-4993-A8E3-17B29292D1EA}"/>
              </a:ext>
            </a:extLst>
          </p:cNvPr>
          <p:cNvSpPr>
            <a:spLocks noGrp="1"/>
          </p:cNvSpPr>
          <p:nvPr>
            <p:ph type="ftr" sz="quarter" idx="11"/>
          </p:nvPr>
        </p:nvSpPr>
        <p:spPr/>
        <p:txBody>
          <a:bodyPr/>
          <a:lstStyle>
            <a:lvl1pPr>
              <a:defRPr>
                <a:latin typeface="+mn-lt"/>
              </a:defRPr>
            </a:lvl1pPr>
          </a:lstStyle>
          <a:p>
            <a:endParaRPr lang="fi-FI"/>
          </a:p>
        </p:txBody>
      </p:sp>
      <p:sp>
        <p:nvSpPr>
          <p:cNvPr id="5" name="Dian numeron paikkamerkki 4">
            <a:extLst>
              <a:ext uri="{FF2B5EF4-FFF2-40B4-BE49-F238E27FC236}">
                <a16:creationId xmlns:a16="http://schemas.microsoft.com/office/drawing/2014/main" id="{7C8C82A9-55DB-41BB-A229-9BA2BF8EDA5C}"/>
              </a:ext>
            </a:extLst>
          </p:cNvPr>
          <p:cNvSpPr>
            <a:spLocks noGrp="1"/>
          </p:cNvSpPr>
          <p:nvPr>
            <p:ph type="sldNum" sz="quarter" idx="12"/>
          </p:nvPr>
        </p:nvSpPr>
        <p:spPr/>
        <p:txBody>
          <a:bodyPr/>
          <a:lstStyle>
            <a:lvl1pPr>
              <a:defRPr>
                <a:latin typeface="+mn-lt"/>
              </a:defRPr>
            </a:lvl1pPr>
          </a:lstStyle>
          <a:p>
            <a:fld id="{6E6C4F80-5086-45F4-8BC3-75D0BF506462}" type="slidenum">
              <a:rPr lang="fi-FI" smtClean="0"/>
              <a:pPr/>
              <a:t>‹#›</a:t>
            </a:fld>
            <a:endParaRPr lang="fi-FI"/>
          </a:p>
        </p:txBody>
      </p:sp>
      <p:sp>
        <p:nvSpPr>
          <p:cNvPr id="7" name="Tekstiruutu 6">
            <a:extLst>
              <a:ext uri="{FF2B5EF4-FFF2-40B4-BE49-F238E27FC236}">
                <a16:creationId xmlns:a16="http://schemas.microsoft.com/office/drawing/2014/main" id="{DCD94B46-57A2-4CDC-841E-8696AA6F2E25}"/>
              </a:ext>
            </a:extLst>
          </p:cNvPr>
          <p:cNvSpPr txBox="1"/>
          <p:nvPr userDrawn="1"/>
        </p:nvSpPr>
        <p:spPr>
          <a:xfrm>
            <a:off x="1371600" y="2311400"/>
            <a:ext cx="9410700" cy="3970318"/>
          </a:xfrm>
          <a:prstGeom prst="rect">
            <a:avLst/>
          </a:prstGeom>
          <a:noFill/>
        </p:spPr>
        <p:txBody>
          <a:bodyPr wrap="square" rtlCol="0">
            <a:spAutoFit/>
          </a:bodyPr>
          <a:lstStyle/>
          <a:p>
            <a:pPr marL="285750" lvl="0" indent="-285750">
              <a:buFont typeface="Arial" panose="020B0604020202020204" pitchFamily="34" charset="0"/>
              <a:buChar char="•"/>
            </a:pPr>
            <a:r>
              <a:rPr lang="fi-FI" sz="1800">
                <a:latin typeface="+mn-lt"/>
              </a:rPr>
              <a:t>Valmiit pohjat löydät näin: </a:t>
            </a:r>
            <a:r>
              <a:rPr lang="fi-FI" sz="1800" b="1">
                <a:latin typeface="+mn-lt"/>
              </a:rPr>
              <a:t>Lisää</a:t>
            </a:r>
            <a:r>
              <a:rPr lang="fi-FI" sz="1800">
                <a:latin typeface="+mn-lt"/>
              </a:rPr>
              <a:t> &gt; uusi dia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800">
                <a:latin typeface="+mn-lt"/>
              </a:rPr>
              <a:t>Fontin oletuskokona on koko 20. Käytä min. 17 kokoista fonttia, otsikoissa ja leipätekstissä </a:t>
            </a:r>
            <a:r>
              <a:rPr lang="fi-FI" sz="1800" err="1">
                <a:latin typeface="+mn-lt"/>
              </a:rPr>
              <a:t>Gil</a:t>
            </a:r>
            <a:r>
              <a:rPr lang="fi-FI" sz="1800">
                <a:latin typeface="+mn-lt"/>
              </a:rPr>
              <a:t> </a:t>
            </a:r>
            <a:r>
              <a:rPr lang="fi-FI" sz="1800" err="1">
                <a:latin typeface="+mn-lt"/>
              </a:rPr>
              <a:t>sans</a:t>
            </a:r>
            <a:r>
              <a:rPr lang="fi-FI" sz="1800">
                <a:latin typeface="+mn-lt"/>
              </a:rPr>
              <a:t>. Tee mieluummin toinen kalvo, kuin täytä yksi kalvo aivan täyteen.</a:t>
            </a:r>
          </a:p>
          <a:p>
            <a:pPr marL="285750" lvl="0" indent="-285750">
              <a:buFont typeface="Arial" panose="020B0604020202020204" pitchFamily="34" charset="0"/>
              <a:buChar char="•"/>
            </a:pPr>
            <a:r>
              <a:rPr lang="fi-FI" sz="1800">
                <a:latin typeface="+mn-lt"/>
              </a:rPr>
              <a:t>Tarvittaessa löydät kuvia täältä: https://unsplash.com/  Käyttäjätunnus palveluun on ptt@ptt.fi ja Pettu2020. Oikeasta ylänurkasta logoamme klikkaamalla pääset profiiliimme, josta löydät valikoidut kuvamme kohdasta ”</a:t>
            </a:r>
            <a:r>
              <a:rPr lang="fi-FI" sz="1800" err="1">
                <a:latin typeface="+mn-lt"/>
              </a:rPr>
              <a:t>collections</a:t>
            </a:r>
            <a:r>
              <a:rPr lang="fi-FI" sz="1800">
                <a:latin typeface="+mn-lt"/>
              </a:rPr>
              <a:t>”. Hyvien tapojen mukaista on mainita kuvaajan nimi tai nimimerkki, jos sellainen löytyy.</a:t>
            </a:r>
          </a:p>
          <a:p>
            <a:pPr marL="285750" lvl="0" indent="-285750">
              <a:buFont typeface="Arial" panose="020B0604020202020204" pitchFamily="34" charset="0"/>
              <a:buChar char="•"/>
            </a:pPr>
            <a:r>
              <a:rPr lang="fi-FI" sz="1800">
                <a:latin typeface="+mn-lt"/>
              </a:rPr>
              <a:t>Suosittelemme käyttämään esityksessä PTT:n teemavärejä</a:t>
            </a:r>
          </a:p>
          <a:p>
            <a:pPr marL="285750" lvl="0" indent="-285750">
              <a:buFont typeface="Arial" panose="020B0604020202020204" pitchFamily="34" charset="0"/>
              <a:buChar char="•"/>
            </a:pPr>
            <a:r>
              <a:rPr lang="fi-FI" sz="1800">
                <a:latin typeface="+mn-lt"/>
              </a:rPr>
              <a:t>Jos jokin oleellinen pohja tuntuu puuttuvan, jota usein tarvitset, kerro siitä Marille mari@kilda.fi</a:t>
            </a:r>
          </a:p>
          <a:p>
            <a:pPr marL="285750" lvl="0" indent="-285750">
              <a:buFont typeface="Arial" panose="020B0604020202020204" pitchFamily="34" charset="0"/>
              <a:buChar char="•"/>
            </a:pPr>
            <a:endParaRPr lang="fi-FI" sz="1800">
              <a:latin typeface="+mn-lt"/>
            </a:endParaRPr>
          </a:p>
          <a:p>
            <a:pPr marL="285750" lvl="0" indent="-285750">
              <a:buFont typeface="Arial" panose="020B0604020202020204" pitchFamily="34" charset="0"/>
              <a:buChar char="•"/>
            </a:pPr>
            <a:endParaRPr lang="fi-FI" sz="1800">
              <a:latin typeface="+mn-lt"/>
            </a:endParaRPr>
          </a:p>
          <a:p>
            <a:pPr marL="285750" indent="-285750">
              <a:buFont typeface="Arial" panose="020B0604020202020204" pitchFamily="34" charset="0"/>
              <a:buChar char="•"/>
            </a:pPr>
            <a:endParaRPr lang="fi-FI" sz="1800">
              <a:latin typeface="+mn-lt"/>
            </a:endParaRPr>
          </a:p>
        </p:txBody>
      </p:sp>
    </p:spTree>
    <p:extLst>
      <p:ext uri="{BB962C8B-B14F-4D97-AF65-F5344CB8AC3E}">
        <p14:creationId xmlns:p14="http://schemas.microsoft.com/office/powerpoint/2010/main" val="280568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838200" y="1073785"/>
            <a:ext cx="4442460" cy="1509395"/>
          </a:xfrm>
        </p:spPr>
        <p:txBody>
          <a:bodyPr anchor="t">
            <a:normAutofit/>
          </a:bodyPr>
          <a:lstStyle>
            <a:lvl1pPr>
              <a:defRPr sz="3500" b="0" cap="none" baseline="0">
                <a:solidFill>
                  <a:schemeClr val="tx2"/>
                </a:solidFill>
                <a:latin typeface="+mj-lt"/>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6096000" y="1073785"/>
            <a:ext cx="5266426" cy="5258435"/>
          </a:xfrm>
        </p:spPr>
        <p:txBody>
          <a:bodyPr>
            <a:normAutofit/>
          </a:bodyPr>
          <a:lstStyle>
            <a:lvl1pPr marL="0" indent="0">
              <a:buFont typeface="Arial" panose="020B0604020202020204" pitchFamily="34" charset="0"/>
              <a:buNone/>
              <a:defRPr sz="2000" baseline="0">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Kuva / kaavio</a:t>
            </a:r>
          </a:p>
        </p:txBody>
      </p:sp>
      <p:sp>
        <p:nvSpPr>
          <p:cNvPr id="4" name="Sisällön paikkamerkki 2">
            <a:extLst>
              <a:ext uri="{FF2B5EF4-FFF2-40B4-BE49-F238E27FC236}">
                <a16:creationId xmlns:a16="http://schemas.microsoft.com/office/drawing/2014/main" id="{21F45BD2-6C0B-E8CC-C8A2-72A20F16EC83}"/>
              </a:ext>
            </a:extLst>
          </p:cNvPr>
          <p:cNvSpPr>
            <a:spLocks noGrp="1"/>
          </p:cNvSpPr>
          <p:nvPr>
            <p:ph idx="10" hasCustomPrompt="1"/>
          </p:nvPr>
        </p:nvSpPr>
        <p:spPr>
          <a:xfrm>
            <a:off x="838200" y="2846070"/>
            <a:ext cx="4442460" cy="3486150"/>
          </a:xfrm>
        </p:spPr>
        <p:txBody>
          <a:bodyPr>
            <a:normAutofit/>
          </a:bodyPr>
          <a:lstStyle>
            <a:lvl1pPr marL="0" indent="0">
              <a:buFont typeface="Arial" panose="020B0604020202020204" pitchFamily="34" charset="0"/>
              <a:buNone/>
              <a:defRPr sz="2000" baseline="0">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pic>
        <p:nvPicPr>
          <p:cNvPr id="5" name="Kuva 8" descr="Kuva, joka sisältää kohteen kello, piirtäminen&#10;&#10;Kuvaus luotu automaattisesti">
            <a:extLst>
              <a:ext uri="{FF2B5EF4-FFF2-40B4-BE49-F238E27FC236}">
                <a16:creationId xmlns:a16="http://schemas.microsoft.com/office/drawing/2014/main" id="{2E330797-DFC3-8A66-B306-5E2C322625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9" name="Freeform 8">
            <a:extLst>
              <a:ext uri="{FF2B5EF4-FFF2-40B4-BE49-F238E27FC236}">
                <a16:creationId xmlns:a16="http://schemas.microsoft.com/office/drawing/2014/main" id="{E84D155A-A718-DAD3-C205-B334932EEC61}"/>
              </a:ext>
            </a:extLst>
          </p:cNvPr>
          <p:cNvSpPr/>
          <p:nvPr userDrawn="1"/>
        </p:nvSpPr>
        <p:spPr>
          <a:xfrm rot="10800000">
            <a:off x="0" y="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Freeform 9">
            <a:extLst>
              <a:ext uri="{FF2B5EF4-FFF2-40B4-BE49-F238E27FC236}">
                <a16:creationId xmlns:a16="http://schemas.microsoft.com/office/drawing/2014/main" id="{1AE908B9-F352-9C18-A14F-CC3E91849E4D}"/>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Dian numeron paikkamerkki 5">
            <a:extLst>
              <a:ext uri="{FF2B5EF4-FFF2-40B4-BE49-F238E27FC236}">
                <a16:creationId xmlns:a16="http://schemas.microsoft.com/office/drawing/2014/main" id="{1054F664-E8E7-859D-F2D0-61E88871207E}"/>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344707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 teksti + kuva, vihreä">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AF4891-5F2D-8444-E711-EC1B044A487B}"/>
              </a:ext>
            </a:extLst>
          </p:cNvPr>
          <p:cNvSpPr/>
          <p:nvPr userDrawn="1"/>
        </p:nvSpPr>
        <p:spPr>
          <a:xfrm>
            <a:off x="-1" y="0"/>
            <a:ext cx="5702301"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838200" y="1073785"/>
            <a:ext cx="4442460" cy="1509395"/>
          </a:xfrm>
        </p:spPr>
        <p:txBody>
          <a:bodyPr anchor="t">
            <a:normAutofit/>
          </a:bodyPr>
          <a:lstStyle>
            <a:lvl1pPr>
              <a:defRPr sz="3500" b="0" cap="none" baseline="0">
                <a:solidFill>
                  <a:schemeClr val="bg1"/>
                </a:solidFill>
                <a:latin typeface="+mj-lt"/>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6096000" y="1073785"/>
            <a:ext cx="5266426" cy="5258435"/>
          </a:xfrm>
        </p:spPr>
        <p:txBody>
          <a:bodyPr>
            <a:normAutofit/>
          </a:bodyPr>
          <a:lstStyle>
            <a:lvl1pPr marL="0" indent="0">
              <a:buFont typeface="Arial" panose="020B0604020202020204" pitchFamily="34" charset="0"/>
              <a:buNone/>
              <a:defRPr sz="2000" baseline="0">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Kuva / kaavio</a:t>
            </a:r>
          </a:p>
        </p:txBody>
      </p:sp>
      <p:sp>
        <p:nvSpPr>
          <p:cNvPr id="4" name="Sisällön paikkamerkki 2">
            <a:extLst>
              <a:ext uri="{FF2B5EF4-FFF2-40B4-BE49-F238E27FC236}">
                <a16:creationId xmlns:a16="http://schemas.microsoft.com/office/drawing/2014/main" id="{21F45BD2-6C0B-E8CC-C8A2-72A20F16EC83}"/>
              </a:ext>
            </a:extLst>
          </p:cNvPr>
          <p:cNvSpPr>
            <a:spLocks noGrp="1"/>
          </p:cNvSpPr>
          <p:nvPr>
            <p:ph idx="10" hasCustomPrompt="1"/>
          </p:nvPr>
        </p:nvSpPr>
        <p:spPr>
          <a:xfrm>
            <a:off x="838200" y="2846070"/>
            <a:ext cx="4442460" cy="3486150"/>
          </a:xfrm>
        </p:spPr>
        <p:txBody>
          <a:bodyPr>
            <a:normAutofit/>
          </a:bodyPr>
          <a:lstStyle>
            <a:lvl1pPr marL="0" indent="0">
              <a:buFont typeface="Arial" panose="020B0604020202020204" pitchFamily="34" charset="0"/>
              <a:buNone/>
              <a:defRPr sz="2000" baseline="0">
                <a:solidFill>
                  <a:schemeClr val="bg1"/>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pic>
        <p:nvPicPr>
          <p:cNvPr id="5" name="Kuva 8" descr="Kuva, joka sisältää kohteen kello, piirtäminen&#10;&#10;Kuvaus luotu automaattisesti">
            <a:extLst>
              <a:ext uri="{FF2B5EF4-FFF2-40B4-BE49-F238E27FC236}">
                <a16:creationId xmlns:a16="http://schemas.microsoft.com/office/drawing/2014/main" id="{2E330797-DFC3-8A66-B306-5E2C322625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9" name="Freeform 8">
            <a:extLst>
              <a:ext uri="{FF2B5EF4-FFF2-40B4-BE49-F238E27FC236}">
                <a16:creationId xmlns:a16="http://schemas.microsoft.com/office/drawing/2014/main" id="{E84D155A-A718-DAD3-C205-B334932EEC61}"/>
              </a:ext>
            </a:extLst>
          </p:cNvPr>
          <p:cNvSpPr/>
          <p:nvPr userDrawn="1"/>
        </p:nvSpPr>
        <p:spPr>
          <a:xfrm rot="10800000">
            <a:off x="0" y="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Freeform 9">
            <a:extLst>
              <a:ext uri="{FF2B5EF4-FFF2-40B4-BE49-F238E27FC236}">
                <a16:creationId xmlns:a16="http://schemas.microsoft.com/office/drawing/2014/main" id="{1AE908B9-F352-9C18-A14F-CC3E91849E4D}"/>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Dian numeron paikkamerkki 5">
            <a:extLst>
              <a:ext uri="{FF2B5EF4-FFF2-40B4-BE49-F238E27FC236}">
                <a16:creationId xmlns:a16="http://schemas.microsoft.com/office/drawing/2014/main" id="{EBE2FF08-2606-0589-B544-A34873AA614A}"/>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246654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 teksti + iso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838200" y="1073785"/>
            <a:ext cx="3059430" cy="1509395"/>
          </a:xfrm>
        </p:spPr>
        <p:txBody>
          <a:bodyPr anchor="t">
            <a:normAutofit/>
          </a:bodyPr>
          <a:lstStyle>
            <a:lvl1pPr>
              <a:defRPr sz="2400" b="0" cap="none" baseline="0">
                <a:solidFill>
                  <a:schemeClr val="tx2"/>
                </a:solidFill>
                <a:latin typeface="+mj-lt"/>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4301490" y="1073785"/>
            <a:ext cx="7060936" cy="5258435"/>
          </a:xfrm>
        </p:spPr>
        <p:txBody>
          <a:bodyPr>
            <a:normAutofit/>
          </a:bodyPr>
          <a:lstStyle>
            <a:lvl1pPr marL="0" indent="0">
              <a:buFont typeface="Arial" panose="020B0604020202020204" pitchFamily="34" charset="0"/>
              <a:buNone/>
              <a:defRPr sz="2000" baseline="0">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Kuva / kaavio</a:t>
            </a:r>
          </a:p>
        </p:txBody>
      </p:sp>
      <p:sp>
        <p:nvSpPr>
          <p:cNvPr id="4" name="Sisällön paikkamerkki 2">
            <a:extLst>
              <a:ext uri="{FF2B5EF4-FFF2-40B4-BE49-F238E27FC236}">
                <a16:creationId xmlns:a16="http://schemas.microsoft.com/office/drawing/2014/main" id="{21F45BD2-6C0B-E8CC-C8A2-72A20F16EC83}"/>
              </a:ext>
            </a:extLst>
          </p:cNvPr>
          <p:cNvSpPr>
            <a:spLocks noGrp="1"/>
          </p:cNvSpPr>
          <p:nvPr>
            <p:ph idx="10" hasCustomPrompt="1"/>
          </p:nvPr>
        </p:nvSpPr>
        <p:spPr>
          <a:xfrm>
            <a:off x="838200" y="2846070"/>
            <a:ext cx="3059430" cy="3486150"/>
          </a:xfrm>
        </p:spPr>
        <p:txBody>
          <a:bodyPr>
            <a:normAutofit/>
          </a:bodyPr>
          <a:lstStyle>
            <a:lvl1pPr marL="0" indent="0">
              <a:buFont typeface="Arial" panose="020B0604020202020204" pitchFamily="34" charset="0"/>
              <a:buNone/>
              <a:defRPr sz="2000" baseline="0">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 </a:t>
            </a:r>
          </a:p>
        </p:txBody>
      </p:sp>
      <p:pic>
        <p:nvPicPr>
          <p:cNvPr id="5" name="Kuva 8" descr="Kuva, joka sisältää kohteen kello, piirtäminen&#10;&#10;Kuvaus luotu automaattisesti">
            <a:extLst>
              <a:ext uri="{FF2B5EF4-FFF2-40B4-BE49-F238E27FC236}">
                <a16:creationId xmlns:a16="http://schemas.microsoft.com/office/drawing/2014/main" id="{F228BD36-A6C1-401A-4536-BDD103E5DC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9" name="Freeform 8">
            <a:extLst>
              <a:ext uri="{FF2B5EF4-FFF2-40B4-BE49-F238E27FC236}">
                <a16:creationId xmlns:a16="http://schemas.microsoft.com/office/drawing/2014/main" id="{B3721348-0E6A-ED13-F018-39A4AFE797AE}"/>
              </a:ext>
            </a:extLst>
          </p:cNvPr>
          <p:cNvSpPr/>
          <p:nvPr userDrawn="1"/>
        </p:nvSpPr>
        <p:spPr>
          <a:xfrm rot="10800000">
            <a:off x="0" y="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Freeform 9">
            <a:extLst>
              <a:ext uri="{FF2B5EF4-FFF2-40B4-BE49-F238E27FC236}">
                <a16:creationId xmlns:a16="http://schemas.microsoft.com/office/drawing/2014/main" id="{D1CA2B53-3F88-5BF2-7976-947C685D3A97}"/>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Dian numeron paikkamerkki 5">
            <a:extLst>
              <a:ext uri="{FF2B5EF4-FFF2-40B4-BE49-F238E27FC236}">
                <a16:creationId xmlns:a16="http://schemas.microsoft.com/office/drawing/2014/main" id="{3339955F-90DC-B4C2-9008-AD0AB9CF5E10}"/>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707245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 4 nost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838200" y="365125"/>
            <a:ext cx="10515600" cy="1006475"/>
          </a:xfrm>
        </p:spPr>
        <p:txBody>
          <a:bodyPr>
            <a:normAutofit/>
          </a:bodyPr>
          <a:lstStyle>
            <a:lvl1pPr>
              <a:defRPr sz="3500" b="0" cap="none" baseline="0">
                <a:solidFill>
                  <a:schemeClr val="tx2"/>
                </a:solidFill>
                <a:latin typeface="+mj-lt"/>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846826" y="1627217"/>
            <a:ext cx="5122171" cy="2271667"/>
          </a:xfrm>
        </p:spPr>
        <p:txBody>
          <a:bodyPr>
            <a:normAutofit/>
          </a:bodyPr>
          <a:lstStyle>
            <a:lvl1pPr marL="0" indent="0">
              <a:buFont typeface="Arial" panose="020B0604020202020204" pitchFamily="34" charset="0"/>
              <a:buNone/>
              <a:defRPr sz="2000" baseline="0">
                <a:solidFill>
                  <a:schemeClr val="tx2"/>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cxnSp>
        <p:nvCxnSpPr>
          <p:cNvPr id="5" name="Straight Connector 4">
            <a:extLst>
              <a:ext uri="{FF2B5EF4-FFF2-40B4-BE49-F238E27FC236}">
                <a16:creationId xmlns:a16="http://schemas.microsoft.com/office/drawing/2014/main" id="{0B2B66F9-3BCE-9422-EF51-BDBC1B05D985}"/>
              </a:ext>
            </a:extLst>
          </p:cNvPr>
          <p:cNvCxnSpPr>
            <a:cxnSpLocks/>
            <a:endCxn id="4" idx="0"/>
          </p:cNvCxnSpPr>
          <p:nvPr userDrawn="1"/>
        </p:nvCxnSpPr>
        <p:spPr>
          <a:xfrm>
            <a:off x="6096000" y="1371600"/>
            <a:ext cx="0" cy="498474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05F09E-7554-88BE-192F-4543A0A5189E}"/>
              </a:ext>
            </a:extLst>
          </p:cNvPr>
          <p:cNvCxnSpPr>
            <a:cxnSpLocks/>
          </p:cNvCxnSpPr>
          <p:nvPr userDrawn="1"/>
        </p:nvCxnSpPr>
        <p:spPr>
          <a:xfrm>
            <a:off x="838200" y="4031950"/>
            <a:ext cx="10515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isällön paikkamerkki 2">
            <a:extLst>
              <a:ext uri="{FF2B5EF4-FFF2-40B4-BE49-F238E27FC236}">
                <a16:creationId xmlns:a16="http://schemas.microsoft.com/office/drawing/2014/main" id="{275366E3-9AEB-2258-77F8-CABF840F0F94}"/>
              </a:ext>
            </a:extLst>
          </p:cNvPr>
          <p:cNvSpPr>
            <a:spLocks noGrp="1"/>
          </p:cNvSpPr>
          <p:nvPr>
            <p:ph idx="10" hasCustomPrompt="1"/>
          </p:nvPr>
        </p:nvSpPr>
        <p:spPr>
          <a:xfrm>
            <a:off x="6218926" y="1627217"/>
            <a:ext cx="5122171" cy="2271667"/>
          </a:xfrm>
        </p:spPr>
        <p:txBody>
          <a:bodyPr>
            <a:normAutofit/>
          </a:bodyPr>
          <a:lstStyle>
            <a:lvl1pPr marL="0" indent="0">
              <a:buFont typeface="Arial" panose="020B0604020202020204" pitchFamily="34" charset="0"/>
              <a:buNone/>
              <a:defRPr sz="2000" baseline="0">
                <a:solidFill>
                  <a:schemeClr val="tx2"/>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sp>
        <p:nvSpPr>
          <p:cNvPr id="13" name="Sisällön paikkamerkki 2">
            <a:extLst>
              <a:ext uri="{FF2B5EF4-FFF2-40B4-BE49-F238E27FC236}">
                <a16:creationId xmlns:a16="http://schemas.microsoft.com/office/drawing/2014/main" id="{80582236-DFA7-B92C-5DA1-A801374D101D}"/>
              </a:ext>
            </a:extLst>
          </p:cNvPr>
          <p:cNvSpPr>
            <a:spLocks noGrp="1"/>
          </p:cNvSpPr>
          <p:nvPr>
            <p:ph idx="11" hasCustomPrompt="1"/>
          </p:nvPr>
        </p:nvSpPr>
        <p:spPr>
          <a:xfrm>
            <a:off x="846826" y="4129117"/>
            <a:ext cx="5122171" cy="2271667"/>
          </a:xfrm>
        </p:spPr>
        <p:txBody>
          <a:bodyPr>
            <a:normAutofit/>
          </a:bodyPr>
          <a:lstStyle>
            <a:lvl1pPr marL="0" indent="0">
              <a:buFont typeface="Arial" panose="020B0604020202020204" pitchFamily="34" charset="0"/>
              <a:buNone/>
              <a:defRPr sz="2000" baseline="0">
                <a:solidFill>
                  <a:schemeClr val="tx2"/>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sp>
        <p:nvSpPr>
          <p:cNvPr id="14" name="Sisällön paikkamerkki 2">
            <a:extLst>
              <a:ext uri="{FF2B5EF4-FFF2-40B4-BE49-F238E27FC236}">
                <a16:creationId xmlns:a16="http://schemas.microsoft.com/office/drawing/2014/main" id="{342E0554-FF64-2EDB-2F6C-AED9B9E2B2F5}"/>
              </a:ext>
            </a:extLst>
          </p:cNvPr>
          <p:cNvSpPr>
            <a:spLocks noGrp="1"/>
          </p:cNvSpPr>
          <p:nvPr>
            <p:ph idx="12" hasCustomPrompt="1"/>
          </p:nvPr>
        </p:nvSpPr>
        <p:spPr>
          <a:xfrm>
            <a:off x="6218926" y="4129117"/>
            <a:ext cx="5122171" cy="2271667"/>
          </a:xfrm>
        </p:spPr>
        <p:txBody>
          <a:bodyPr>
            <a:normAutofit/>
          </a:bodyPr>
          <a:lstStyle>
            <a:lvl1pPr marL="0" indent="0">
              <a:buFont typeface="Arial" panose="020B0604020202020204" pitchFamily="34" charset="0"/>
              <a:buNone/>
              <a:defRPr sz="2000" baseline="0">
                <a:solidFill>
                  <a:schemeClr val="tx2"/>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pic>
        <p:nvPicPr>
          <p:cNvPr id="15" name="Kuva 8" descr="Kuva, joka sisältää kohteen kello, piirtäminen&#10;&#10;Kuvaus luotu automaattisesti">
            <a:extLst>
              <a:ext uri="{FF2B5EF4-FFF2-40B4-BE49-F238E27FC236}">
                <a16:creationId xmlns:a16="http://schemas.microsoft.com/office/drawing/2014/main" id="{AFA07DDE-DA22-8442-E56C-8F4526C4E1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17" name="Freeform 16">
            <a:extLst>
              <a:ext uri="{FF2B5EF4-FFF2-40B4-BE49-F238E27FC236}">
                <a16:creationId xmlns:a16="http://schemas.microsoft.com/office/drawing/2014/main" id="{21DBB5CF-5B9B-6426-4D4E-0C3AD89E42AC}"/>
              </a:ext>
            </a:extLst>
          </p:cNvPr>
          <p:cNvSpPr/>
          <p:nvPr userDrawn="1"/>
        </p:nvSpPr>
        <p:spPr>
          <a:xfrm rot="10800000">
            <a:off x="0" y="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 name="Freeform 17">
            <a:extLst>
              <a:ext uri="{FF2B5EF4-FFF2-40B4-BE49-F238E27FC236}">
                <a16:creationId xmlns:a16="http://schemas.microsoft.com/office/drawing/2014/main" id="{6EC75E5F-8747-49EB-A4B4-3043757DEB69}"/>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Dian numeron paikkamerkki 5">
            <a:extLst>
              <a:ext uri="{FF2B5EF4-FFF2-40B4-BE49-F238E27FC236}">
                <a16:creationId xmlns:a16="http://schemas.microsoft.com/office/drawing/2014/main" id="{9A31F9E6-431B-617E-9006-F1817B2217DB}"/>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379401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tsikko + 3 nostopallero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838200" y="365125"/>
            <a:ext cx="10515600" cy="1006475"/>
          </a:xfrm>
        </p:spPr>
        <p:txBody>
          <a:bodyPr>
            <a:normAutofit/>
          </a:bodyPr>
          <a:lstStyle>
            <a:lvl1pPr>
              <a:defRPr sz="3500" b="0" cap="none" baseline="0">
                <a:solidFill>
                  <a:schemeClr val="tx2"/>
                </a:solidFill>
                <a:latin typeface="+mj-lt"/>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846827" y="2801073"/>
            <a:ext cx="3320058" cy="3428277"/>
          </a:xfrm>
        </p:spPr>
        <p:txBody>
          <a:bodyPr>
            <a:normAutofit/>
          </a:bodyPr>
          <a:lstStyle>
            <a:lvl1pPr marL="0" indent="0" algn="ctr">
              <a:buFont typeface="Arial" panose="020B0604020202020204" pitchFamily="34" charset="0"/>
              <a:buNone/>
              <a:defRPr sz="2000" baseline="0">
                <a:solidFill>
                  <a:schemeClr val="tx2"/>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pic>
        <p:nvPicPr>
          <p:cNvPr id="15" name="Kuva 8" descr="Kuva, joka sisältää kohteen kello, piirtäminen&#10;&#10;Kuvaus luotu automaattisesti">
            <a:extLst>
              <a:ext uri="{FF2B5EF4-FFF2-40B4-BE49-F238E27FC236}">
                <a16:creationId xmlns:a16="http://schemas.microsoft.com/office/drawing/2014/main" id="{AFA07DDE-DA22-8442-E56C-8F4526C4E1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17" name="Freeform 16">
            <a:extLst>
              <a:ext uri="{FF2B5EF4-FFF2-40B4-BE49-F238E27FC236}">
                <a16:creationId xmlns:a16="http://schemas.microsoft.com/office/drawing/2014/main" id="{21DBB5CF-5B9B-6426-4D4E-0C3AD89E42AC}"/>
              </a:ext>
            </a:extLst>
          </p:cNvPr>
          <p:cNvSpPr/>
          <p:nvPr userDrawn="1"/>
        </p:nvSpPr>
        <p:spPr>
          <a:xfrm rot="10800000">
            <a:off x="0" y="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 name="Freeform 17">
            <a:extLst>
              <a:ext uri="{FF2B5EF4-FFF2-40B4-BE49-F238E27FC236}">
                <a16:creationId xmlns:a16="http://schemas.microsoft.com/office/drawing/2014/main" id="{6EC75E5F-8747-49EB-A4B4-3043757DEB69}"/>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Sisällön paikkamerkki 2">
            <a:extLst>
              <a:ext uri="{FF2B5EF4-FFF2-40B4-BE49-F238E27FC236}">
                <a16:creationId xmlns:a16="http://schemas.microsoft.com/office/drawing/2014/main" id="{678A88BA-F836-312F-F592-C0ECEEE6BE85}"/>
              </a:ext>
            </a:extLst>
          </p:cNvPr>
          <p:cNvSpPr>
            <a:spLocks noGrp="1"/>
          </p:cNvSpPr>
          <p:nvPr>
            <p:ph idx="10" hasCustomPrompt="1"/>
          </p:nvPr>
        </p:nvSpPr>
        <p:spPr>
          <a:xfrm>
            <a:off x="4440284" y="2801073"/>
            <a:ext cx="3320058" cy="3428277"/>
          </a:xfrm>
        </p:spPr>
        <p:txBody>
          <a:bodyPr>
            <a:normAutofit/>
          </a:bodyPr>
          <a:lstStyle>
            <a:lvl1pPr marL="0" indent="0" algn="ctr">
              <a:buFont typeface="Arial" panose="020B0604020202020204" pitchFamily="34" charset="0"/>
              <a:buNone/>
              <a:defRPr sz="2000" baseline="0">
                <a:solidFill>
                  <a:schemeClr val="tx2"/>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sp>
        <p:nvSpPr>
          <p:cNvPr id="7" name="Sisällön paikkamerkki 2">
            <a:extLst>
              <a:ext uri="{FF2B5EF4-FFF2-40B4-BE49-F238E27FC236}">
                <a16:creationId xmlns:a16="http://schemas.microsoft.com/office/drawing/2014/main" id="{2979CB39-0F4D-C96A-1618-9D94D039B6C6}"/>
              </a:ext>
            </a:extLst>
          </p:cNvPr>
          <p:cNvSpPr>
            <a:spLocks noGrp="1"/>
          </p:cNvSpPr>
          <p:nvPr>
            <p:ph idx="11" hasCustomPrompt="1"/>
          </p:nvPr>
        </p:nvSpPr>
        <p:spPr>
          <a:xfrm>
            <a:off x="8033742" y="2801073"/>
            <a:ext cx="3320058" cy="3428277"/>
          </a:xfrm>
        </p:spPr>
        <p:txBody>
          <a:bodyPr>
            <a:normAutofit/>
          </a:bodyPr>
          <a:lstStyle>
            <a:lvl1pPr marL="0" indent="0" algn="ctr">
              <a:buFont typeface="Arial" panose="020B0604020202020204" pitchFamily="34" charset="0"/>
              <a:buNone/>
              <a:defRPr sz="2000" baseline="0">
                <a:solidFill>
                  <a:schemeClr val="tx2"/>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sp>
        <p:nvSpPr>
          <p:cNvPr id="8" name="Oval 7">
            <a:extLst>
              <a:ext uri="{FF2B5EF4-FFF2-40B4-BE49-F238E27FC236}">
                <a16:creationId xmlns:a16="http://schemas.microsoft.com/office/drawing/2014/main" id="{EBD34D72-5406-17CA-7D14-9EC6A6C3E997}"/>
              </a:ext>
            </a:extLst>
          </p:cNvPr>
          <p:cNvSpPr/>
          <p:nvPr userDrawn="1"/>
        </p:nvSpPr>
        <p:spPr>
          <a:xfrm>
            <a:off x="2067018" y="1658073"/>
            <a:ext cx="879676" cy="8796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2400" b="1">
                <a:latin typeface="+mn-lt"/>
              </a:rPr>
              <a:t>1.</a:t>
            </a:r>
          </a:p>
        </p:txBody>
      </p:sp>
      <p:sp>
        <p:nvSpPr>
          <p:cNvPr id="9" name="Oval 8">
            <a:extLst>
              <a:ext uri="{FF2B5EF4-FFF2-40B4-BE49-F238E27FC236}">
                <a16:creationId xmlns:a16="http://schemas.microsoft.com/office/drawing/2014/main" id="{6469FE94-CC55-243B-FDBA-553D629A7194}"/>
              </a:ext>
            </a:extLst>
          </p:cNvPr>
          <p:cNvSpPr/>
          <p:nvPr userDrawn="1"/>
        </p:nvSpPr>
        <p:spPr>
          <a:xfrm>
            <a:off x="5666745" y="1658073"/>
            <a:ext cx="879676" cy="8796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2400" b="1">
                <a:latin typeface="+mn-lt"/>
              </a:rPr>
              <a:t>2.</a:t>
            </a:r>
          </a:p>
        </p:txBody>
      </p:sp>
      <p:sp>
        <p:nvSpPr>
          <p:cNvPr id="10" name="Oval 9">
            <a:extLst>
              <a:ext uri="{FF2B5EF4-FFF2-40B4-BE49-F238E27FC236}">
                <a16:creationId xmlns:a16="http://schemas.microsoft.com/office/drawing/2014/main" id="{C26CDAE4-429E-4A17-E023-3C056366346D}"/>
              </a:ext>
            </a:extLst>
          </p:cNvPr>
          <p:cNvSpPr/>
          <p:nvPr userDrawn="1"/>
        </p:nvSpPr>
        <p:spPr>
          <a:xfrm>
            <a:off x="9254896" y="1658073"/>
            <a:ext cx="879676" cy="8796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FI" sz="2400" b="1">
                <a:latin typeface="+mn-lt"/>
              </a:rPr>
              <a:t>3.</a:t>
            </a:r>
          </a:p>
        </p:txBody>
      </p:sp>
      <p:sp>
        <p:nvSpPr>
          <p:cNvPr id="5" name="Dian numeron paikkamerkki 5">
            <a:extLst>
              <a:ext uri="{FF2B5EF4-FFF2-40B4-BE49-F238E27FC236}">
                <a16:creationId xmlns:a16="http://schemas.microsoft.com/office/drawing/2014/main" id="{C91C1F3D-B5BD-7829-78A0-C54727FE01D8}"/>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139469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mpyrakuva, otsikko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5175016" y="1228139"/>
            <a:ext cx="6163543" cy="2088167"/>
          </a:xfrm>
        </p:spPr>
        <p:txBody>
          <a:bodyPr anchor="b">
            <a:normAutofit/>
          </a:bodyPr>
          <a:lstStyle>
            <a:lvl1pPr algn="l">
              <a:defRPr sz="3500" b="1" cap="none" baseline="0">
                <a:solidFill>
                  <a:schemeClr val="tx2"/>
                </a:solidFill>
                <a:latin typeface="+mj-lt"/>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5175017" y="3499186"/>
            <a:ext cx="6163544" cy="2501564"/>
          </a:xfrm>
        </p:spPr>
        <p:txBody>
          <a:bodyPr>
            <a:normAutofit/>
          </a:bodyPr>
          <a:lstStyle>
            <a:lvl1pPr marL="0" indent="0" algn="l">
              <a:buFont typeface="Arial" panose="020B0604020202020204" pitchFamily="34" charset="0"/>
              <a:buNone/>
              <a:defRPr sz="2000" baseline="0">
                <a:solidFill>
                  <a:schemeClr val="tx2"/>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 </a:t>
            </a:r>
            <a:r>
              <a:rPr lang="fi-FI" err="1"/>
              <a:t>gil</a:t>
            </a:r>
            <a:r>
              <a:rPr lang="fi-FI"/>
              <a:t> </a:t>
            </a:r>
            <a:r>
              <a:rPr lang="fi-FI" err="1"/>
              <a:t>sans</a:t>
            </a:r>
            <a:r>
              <a:rPr lang="fi-FI"/>
              <a:t> </a:t>
            </a:r>
          </a:p>
        </p:txBody>
      </p:sp>
      <p:sp>
        <p:nvSpPr>
          <p:cNvPr id="8" name="Picture Placeholder 7">
            <a:extLst>
              <a:ext uri="{FF2B5EF4-FFF2-40B4-BE49-F238E27FC236}">
                <a16:creationId xmlns:a16="http://schemas.microsoft.com/office/drawing/2014/main" id="{3DD3495C-46F3-C8C0-7123-C09F5A5A707A}"/>
              </a:ext>
            </a:extLst>
          </p:cNvPr>
          <p:cNvSpPr>
            <a:spLocks noGrp="1"/>
          </p:cNvSpPr>
          <p:nvPr>
            <p:ph type="pic" sz="quarter" idx="10" hasCustomPrompt="1"/>
          </p:nvPr>
        </p:nvSpPr>
        <p:spPr>
          <a:xfrm>
            <a:off x="811530" y="1428750"/>
            <a:ext cx="4000500" cy="4000500"/>
          </a:xfrm>
          <a:custGeom>
            <a:avLst/>
            <a:gdLst>
              <a:gd name="connsiteX0" fmla="*/ 2000250 w 4000500"/>
              <a:gd name="connsiteY0" fmla="*/ 0 h 4000500"/>
              <a:gd name="connsiteX1" fmla="*/ 4000500 w 4000500"/>
              <a:gd name="connsiteY1" fmla="*/ 2000250 h 4000500"/>
              <a:gd name="connsiteX2" fmla="*/ 2000250 w 4000500"/>
              <a:gd name="connsiteY2" fmla="*/ 4000500 h 4000500"/>
              <a:gd name="connsiteX3" fmla="*/ 0 w 4000500"/>
              <a:gd name="connsiteY3" fmla="*/ 2000250 h 4000500"/>
              <a:gd name="connsiteX4" fmla="*/ 2000250 w 4000500"/>
              <a:gd name="connsiteY4" fmla="*/ 0 h 400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0" h="4000500">
                <a:moveTo>
                  <a:pt x="2000250" y="0"/>
                </a:moveTo>
                <a:cubicBezTo>
                  <a:pt x="3104958" y="0"/>
                  <a:pt x="4000500" y="895542"/>
                  <a:pt x="4000500" y="2000250"/>
                </a:cubicBezTo>
                <a:cubicBezTo>
                  <a:pt x="4000500" y="3104958"/>
                  <a:pt x="3104958" y="4000500"/>
                  <a:pt x="2000250" y="4000500"/>
                </a:cubicBezTo>
                <a:cubicBezTo>
                  <a:pt x="895542" y="4000500"/>
                  <a:pt x="0" y="3104958"/>
                  <a:pt x="0" y="2000250"/>
                </a:cubicBezTo>
                <a:cubicBezTo>
                  <a:pt x="0" y="895542"/>
                  <a:pt x="895542" y="0"/>
                  <a:pt x="2000250" y="0"/>
                </a:cubicBezTo>
                <a:close/>
              </a:path>
            </a:pathLst>
          </a:custGeom>
          <a:solidFill>
            <a:schemeClr val="bg2"/>
          </a:solidFill>
        </p:spPr>
        <p:txBody>
          <a:bodyPr wrap="square" anchor="ctr">
            <a:noAutofit/>
          </a:bodyPr>
          <a:lstStyle>
            <a:lvl1pPr marL="0" indent="0" algn="ctr">
              <a:buFontTx/>
              <a:buNone/>
              <a:defRPr sz="2000">
                <a:solidFill>
                  <a:schemeClr val="bg1"/>
                </a:solidFill>
              </a:defRPr>
            </a:lvl1pPr>
          </a:lstStyle>
          <a:p>
            <a:r>
              <a:rPr lang="en-FI"/>
              <a:t>Kuva</a:t>
            </a:r>
          </a:p>
        </p:txBody>
      </p:sp>
      <p:pic>
        <p:nvPicPr>
          <p:cNvPr id="11" name="Kuva 8" descr="Kuva, joka sisältää kohteen kello, piirtäminen&#10;&#10;Kuvaus luotu automaattisesti">
            <a:extLst>
              <a:ext uri="{FF2B5EF4-FFF2-40B4-BE49-F238E27FC236}">
                <a16:creationId xmlns:a16="http://schemas.microsoft.com/office/drawing/2014/main" id="{47426A3A-CADB-DFB6-E0E2-6163CC80B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14" name="Freeform 13">
            <a:extLst>
              <a:ext uri="{FF2B5EF4-FFF2-40B4-BE49-F238E27FC236}">
                <a16:creationId xmlns:a16="http://schemas.microsoft.com/office/drawing/2014/main" id="{282511AF-5EAA-6888-B81B-94830329DAE2}"/>
              </a:ext>
            </a:extLst>
          </p:cNvPr>
          <p:cNvSpPr/>
          <p:nvPr userDrawn="1"/>
        </p:nvSpPr>
        <p:spPr>
          <a:xfrm rot="10800000">
            <a:off x="0" y="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 name="Freeform 14">
            <a:extLst>
              <a:ext uri="{FF2B5EF4-FFF2-40B4-BE49-F238E27FC236}">
                <a16:creationId xmlns:a16="http://schemas.microsoft.com/office/drawing/2014/main" id="{84B52FB5-AC31-9205-3D82-8D32AA36DA5D}"/>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Dian numeron paikkamerkki 5">
            <a:extLst>
              <a:ext uri="{FF2B5EF4-FFF2-40B4-BE49-F238E27FC236}">
                <a16:creationId xmlns:a16="http://schemas.microsoft.com/office/drawing/2014/main" id="{17F708B6-A1E8-3FB1-CE6D-80E12D486DCC}"/>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168963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kehys, nostoteksti vihreä pohja">
    <p:bg>
      <p:bgRef idx="1001">
        <a:schemeClr val="bg2"/>
      </p:bgRef>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B433DEC-14E3-DADD-0828-39C527B5A1C8}"/>
              </a:ext>
            </a:extLst>
          </p:cNvPr>
          <p:cNvSpPr>
            <a:spLocks noGrp="1"/>
          </p:cNvSpPr>
          <p:nvPr>
            <p:ph type="pic" sz="quarter" idx="10" hasCustomPrompt="1"/>
          </p:nvPr>
        </p:nvSpPr>
        <p:spPr>
          <a:xfrm>
            <a:off x="0" y="0"/>
            <a:ext cx="12192000" cy="6858000"/>
          </a:xfrm>
          <a:custGeom>
            <a:avLst/>
            <a:gdLst>
              <a:gd name="connsiteX0" fmla="*/ 842513 w 12192000"/>
              <a:gd name="connsiteY0" fmla="*/ 838703 h 6858000"/>
              <a:gd name="connsiteX1" fmla="*/ 842513 w 12192000"/>
              <a:gd name="connsiteY1" fmla="*/ 6019296 h 6858000"/>
              <a:gd name="connsiteX2" fmla="*/ 11349487 w 12192000"/>
              <a:gd name="connsiteY2" fmla="*/ 6019296 h 6858000"/>
              <a:gd name="connsiteX3" fmla="*/ 11349487 w 12192000"/>
              <a:gd name="connsiteY3" fmla="*/ 83870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2513" y="838703"/>
                </a:moveTo>
                <a:lnTo>
                  <a:pt x="842513" y="6019296"/>
                </a:lnTo>
                <a:lnTo>
                  <a:pt x="11349487" y="6019296"/>
                </a:lnTo>
                <a:lnTo>
                  <a:pt x="11349487" y="838703"/>
                </a:lnTo>
                <a:close/>
                <a:moveTo>
                  <a:pt x="0" y="0"/>
                </a:moveTo>
                <a:lnTo>
                  <a:pt x="12192000" y="0"/>
                </a:lnTo>
                <a:lnTo>
                  <a:pt x="12192000" y="6858000"/>
                </a:lnTo>
                <a:lnTo>
                  <a:pt x="0" y="6858000"/>
                </a:lnTo>
                <a:close/>
              </a:path>
            </a:pathLst>
          </a:custGeom>
          <a:solidFill>
            <a:schemeClr val="accent6"/>
          </a:solidFill>
        </p:spPr>
        <p:txBody>
          <a:bodyPr wrap="square">
            <a:noAutofit/>
          </a:bodyPr>
          <a:lstStyle>
            <a:lvl1pPr marL="0" indent="0">
              <a:buFontTx/>
              <a:buNone/>
              <a:defRPr sz="2000">
                <a:solidFill>
                  <a:schemeClr val="bg1"/>
                </a:solidFill>
                <a:latin typeface="+mn-lt"/>
              </a:defRPr>
            </a:lvl1pPr>
          </a:lstStyle>
          <a:p>
            <a:r>
              <a:rPr lang="en-FI"/>
              <a:t>Kuva</a:t>
            </a:r>
          </a:p>
        </p:txBody>
      </p:sp>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2170549" y="1178165"/>
            <a:ext cx="7850901" cy="1965085"/>
          </a:xfrm>
        </p:spPr>
        <p:txBody>
          <a:bodyPr>
            <a:normAutofit/>
          </a:bodyPr>
          <a:lstStyle>
            <a:lvl1pPr algn="ctr">
              <a:defRPr sz="3500" b="1" cap="none" baseline="0">
                <a:solidFill>
                  <a:schemeClr val="tx1">
                    <a:lumMod val="75000"/>
                    <a:lumOff val="25000"/>
                  </a:schemeClr>
                </a:solidFill>
                <a:latin typeface="+mj-lt"/>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2179175" y="3429000"/>
            <a:ext cx="7850901" cy="2250835"/>
          </a:xfrm>
        </p:spPr>
        <p:txBody>
          <a:bodyPr>
            <a:normAutofit/>
          </a:bodyPr>
          <a:lstStyle>
            <a:lvl1pPr marL="0" indent="0" algn="ctr">
              <a:buFont typeface="Arial" panose="020B0604020202020204" pitchFamily="34" charset="0"/>
              <a:buNone/>
              <a:defRPr sz="2000" baseline="0">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sp>
        <p:nvSpPr>
          <p:cNvPr id="4" name="Dian numeron paikkamerkki 5">
            <a:extLst>
              <a:ext uri="{FF2B5EF4-FFF2-40B4-BE49-F238E27FC236}">
                <a16:creationId xmlns:a16="http://schemas.microsoft.com/office/drawing/2014/main" id="{225668F6-378E-3B3A-E025-1F1E52CBF208}"/>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bg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162871617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sto">
    <p:bg>
      <p:bgRef idx="1001">
        <a:schemeClr val="bg2"/>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5410E7C-D7D1-A96A-F27B-1F788C37B544}"/>
              </a:ext>
            </a:extLst>
          </p:cNvPr>
          <p:cNvSpPr>
            <a:spLocks noGrp="1"/>
          </p:cNvSpPr>
          <p:nvPr>
            <p:ph type="pic" sz="quarter" idx="10" hasCustomPrompt="1"/>
          </p:nvPr>
        </p:nvSpPr>
        <p:spPr>
          <a:xfrm>
            <a:off x="0" y="0"/>
            <a:ext cx="12192000" cy="6858000"/>
          </a:xfrm>
          <a:custGeom>
            <a:avLst/>
            <a:gdLst>
              <a:gd name="connsiteX0" fmla="*/ 3112770 w 12192000"/>
              <a:gd name="connsiteY0" fmla="*/ 445770 h 6858000"/>
              <a:gd name="connsiteX1" fmla="*/ 3112770 w 12192000"/>
              <a:gd name="connsiteY1" fmla="*/ 6412230 h 6858000"/>
              <a:gd name="connsiteX2" fmla="*/ 9079230 w 12192000"/>
              <a:gd name="connsiteY2" fmla="*/ 6412230 h 6858000"/>
              <a:gd name="connsiteX3" fmla="*/ 9079230 w 12192000"/>
              <a:gd name="connsiteY3" fmla="*/ 44577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12770" y="445770"/>
                </a:moveTo>
                <a:lnTo>
                  <a:pt x="3112770" y="6412230"/>
                </a:lnTo>
                <a:lnTo>
                  <a:pt x="9079230" y="6412230"/>
                </a:lnTo>
                <a:lnTo>
                  <a:pt x="9079230" y="445770"/>
                </a:lnTo>
                <a:close/>
                <a:moveTo>
                  <a:pt x="0" y="0"/>
                </a:moveTo>
                <a:lnTo>
                  <a:pt x="12192000" y="0"/>
                </a:lnTo>
                <a:lnTo>
                  <a:pt x="12192000" y="6858000"/>
                </a:lnTo>
                <a:lnTo>
                  <a:pt x="0" y="6858000"/>
                </a:lnTo>
                <a:close/>
              </a:path>
            </a:pathLst>
          </a:custGeom>
          <a:solidFill>
            <a:schemeClr val="accent6"/>
          </a:solidFill>
        </p:spPr>
        <p:txBody>
          <a:bodyPr wrap="square">
            <a:noAutofit/>
          </a:bodyPr>
          <a:lstStyle>
            <a:lvl1pPr marL="0" indent="0">
              <a:buNone/>
              <a:defRPr sz="2000">
                <a:solidFill>
                  <a:schemeClr val="bg1"/>
                </a:solidFill>
              </a:defRPr>
            </a:lvl1pPr>
          </a:lstStyle>
          <a:p>
            <a:r>
              <a:rPr lang="en-FI"/>
              <a:t>Kuva</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3727943" y="2526031"/>
            <a:ext cx="4736113" cy="3240404"/>
          </a:xfrm>
        </p:spPr>
        <p:txBody>
          <a:bodyPr anchor="t">
            <a:normAutofit/>
          </a:bodyPr>
          <a:lstStyle>
            <a:lvl1pPr marL="0" indent="0" algn="ctr">
              <a:buFont typeface="Arial" panose="020B0604020202020204" pitchFamily="34" charset="0"/>
              <a:buNone/>
              <a:defRPr sz="2800" baseline="0">
                <a:solidFill>
                  <a:schemeClr val="tx1"/>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pic>
        <p:nvPicPr>
          <p:cNvPr id="4" name="Picture 3">
            <a:extLst>
              <a:ext uri="{FF2B5EF4-FFF2-40B4-BE49-F238E27FC236}">
                <a16:creationId xmlns:a16="http://schemas.microsoft.com/office/drawing/2014/main" id="{7EB090C0-18AE-A59D-AE1F-BD19DA992453}"/>
              </a:ext>
            </a:extLst>
          </p:cNvPr>
          <p:cNvPicPr>
            <a:picLocks noChangeAspect="1"/>
          </p:cNvPicPr>
          <p:nvPr userDrawn="1"/>
        </p:nvPicPr>
        <p:blipFill>
          <a:blip r:embed="rId2"/>
          <a:stretch>
            <a:fillRect/>
          </a:stretch>
        </p:blipFill>
        <p:spPr>
          <a:xfrm>
            <a:off x="5813424" y="1370965"/>
            <a:ext cx="565150" cy="412750"/>
          </a:xfrm>
          <a:prstGeom prst="rect">
            <a:avLst/>
          </a:prstGeom>
        </p:spPr>
      </p:pic>
      <p:sp>
        <p:nvSpPr>
          <p:cNvPr id="2" name="Dian numeron paikkamerkki 5">
            <a:extLst>
              <a:ext uri="{FF2B5EF4-FFF2-40B4-BE49-F238E27FC236}">
                <a16:creationId xmlns:a16="http://schemas.microsoft.com/office/drawing/2014/main" id="{4ED47DC7-96E0-28D6-1379-204E1C95C3B2}"/>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bg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58258327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 + iso kuva/teksti">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F0B0A8C-B065-B8D0-69DC-126BA58D0EC5}"/>
              </a:ext>
            </a:extLst>
          </p:cNvPr>
          <p:cNvSpPr/>
          <p:nvPr userDrawn="1"/>
        </p:nvSpPr>
        <p:spPr>
          <a:xfrm rot="10800000">
            <a:off x="-2" y="-1"/>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0" y="0"/>
            <a:ext cx="12192000" cy="6872989"/>
          </a:xfrm>
          <a:custGeom>
            <a:avLst/>
            <a:gdLst>
              <a:gd name="connsiteX0" fmla="*/ 629564 w 12192000"/>
              <a:gd name="connsiteY0" fmla="*/ 0 h 6857999"/>
              <a:gd name="connsiteX1" fmla="*/ 10824104 w 12192000"/>
              <a:gd name="connsiteY1" fmla="*/ 0 h 6857999"/>
              <a:gd name="connsiteX2" fmla="*/ 12192000 w 12192000"/>
              <a:gd name="connsiteY2" fmla="*/ 1367896 h 6857999"/>
              <a:gd name="connsiteX3" fmla="*/ 12192000 w 12192000"/>
              <a:gd name="connsiteY3" fmla="*/ 6228435 h 6857999"/>
              <a:gd name="connsiteX4" fmla="*/ 11562436 w 12192000"/>
              <a:gd name="connsiteY4" fmla="*/ 6857999 h 6857999"/>
              <a:gd name="connsiteX5" fmla="*/ 1367896 w 12192000"/>
              <a:gd name="connsiteY5" fmla="*/ 6857999 h 6857999"/>
              <a:gd name="connsiteX6" fmla="*/ 0 w 12192000"/>
              <a:gd name="connsiteY6" fmla="*/ 5490103 h 6857999"/>
              <a:gd name="connsiteX7" fmla="*/ 0 w 12192000"/>
              <a:gd name="connsiteY7" fmla="*/ 629564 h 6857999"/>
              <a:gd name="connsiteX8" fmla="*/ 629564 w 12192000"/>
              <a:gd name="connsiteY8" fmla="*/ 0 h 6857999"/>
              <a:gd name="connsiteX0" fmla="*/ 1469013 w 12192000"/>
              <a:gd name="connsiteY0" fmla="*/ 0 h 6872989"/>
              <a:gd name="connsiteX1" fmla="*/ 10824104 w 12192000"/>
              <a:gd name="connsiteY1" fmla="*/ 14990 h 6872989"/>
              <a:gd name="connsiteX2" fmla="*/ 12192000 w 12192000"/>
              <a:gd name="connsiteY2" fmla="*/ 1382886 h 6872989"/>
              <a:gd name="connsiteX3" fmla="*/ 12192000 w 12192000"/>
              <a:gd name="connsiteY3" fmla="*/ 6243425 h 6872989"/>
              <a:gd name="connsiteX4" fmla="*/ 11562436 w 12192000"/>
              <a:gd name="connsiteY4" fmla="*/ 6872989 h 6872989"/>
              <a:gd name="connsiteX5" fmla="*/ 1367896 w 12192000"/>
              <a:gd name="connsiteY5" fmla="*/ 6872989 h 6872989"/>
              <a:gd name="connsiteX6" fmla="*/ 0 w 12192000"/>
              <a:gd name="connsiteY6" fmla="*/ 5505093 h 6872989"/>
              <a:gd name="connsiteX7" fmla="*/ 0 w 12192000"/>
              <a:gd name="connsiteY7" fmla="*/ 644554 h 6872989"/>
              <a:gd name="connsiteX8" fmla="*/ 1469013 w 12192000"/>
              <a:gd name="connsiteY8" fmla="*/ 0 h 6872989"/>
              <a:gd name="connsiteX0" fmla="*/ 1019308 w 12192000"/>
              <a:gd name="connsiteY0" fmla="*/ 0 h 6857999"/>
              <a:gd name="connsiteX1" fmla="*/ 10824104 w 12192000"/>
              <a:gd name="connsiteY1" fmla="*/ 0 h 6857999"/>
              <a:gd name="connsiteX2" fmla="*/ 12192000 w 12192000"/>
              <a:gd name="connsiteY2" fmla="*/ 1367896 h 6857999"/>
              <a:gd name="connsiteX3" fmla="*/ 12192000 w 12192000"/>
              <a:gd name="connsiteY3" fmla="*/ 6228435 h 6857999"/>
              <a:gd name="connsiteX4" fmla="*/ 11562436 w 12192000"/>
              <a:gd name="connsiteY4" fmla="*/ 6857999 h 6857999"/>
              <a:gd name="connsiteX5" fmla="*/ 1367896 w 12192000"/>
              <a:gd name="connsiteY5" fmla="*/ 6857999 h 6857999"/>
              <a:gd name="connsiteX6" fmla="*/ 0 w 12192000"/>
              <a:gd name="connsiteY6" fmla="*/ 5490103 h 6857999"/>
              <a:gd name="connsiteX7" fmla="*/ 0 w 12192000"/>
              <a:gd name="connsiteY7" fmla="*/ 629564 h 6857999"/>
              <a:gd name="connsiteX8" fmla="*/ 1019308 w 12192000"/>
              <a:gd name="connsiteY8" fmla="*/ 0 h 6857999"/>
              <a:gd name="connsiteX0" fmla="*/ 1019308 w 12192000"/>
              <a:gd name="connsiteY0" fmla="*/ 0 h 6872989"/>
              <a:gd name="connsiteX1" fmla="*/ 10824104 w 12192000"/>
              <a:gd name="connsiteY1" fmla="*/ 0 h 6872989"/>
              <a:gd name="connsiteX2" fmla="*/ 12192000 w 12192000"/>
              <a:gd name="connsiteY2" fmla="*/ 1367896 h 6872989"/>
              <a:gd name="connsiteX3" fmla="*/ 12192000 w 12192000"/>
              <a:gd name="connsiteY3" fmla="*/ 6228435 h 6872989"/>
              <a:gd name="connsiteX4" fmla="*/ 11202672 w 12192000"/>
              <a:gd name="connsiteY4" fmla="*/ 6872989 h 6872989"/>
              <a:gd name="connsiteX5" fmla="*/ 1367896 w 12192000"/>
              <a:gd name="connsiteY5" fmla="*/ 6857999 h 6872989"/>
              <a:gd name="connsiteX6" fmla="*/ 0 w 12192000"/>
              <a:gd name="connsiteY6" fmla="*/ 5490103 h 6872989"/>
              <a:gd name="connsiteX7" fmla="*/ 0 w 12192000"/>
              <a:gd name="connsiteY7" fmla="*/ 629564 h 6872989"/>
              <a:gd name="connsiteX8" fmla="*/ 1019308 w 12192000"/>
              <a:gd name="connsiteY8" fmla="*/ 0 h 6872989"/>
              <a:gd name="connsiteX0" fmla="*/ 1019308 w 12192000"/>
              <a:gd name="connsiteY0" fmla="*/ 0 h 6872989"/>
              <a:gd name="connsiteX1" fmla="*/ 10824104 w 12192000"/>
              <a:gd name="connsiteY1" fmla="*/ 0 h 6872989"/>
              <a:gd name="connsiteX2" fmla="*/ 12192000 w 12192000"/>
              <a:gd name="connsiteY2" fmla="*/ 1367896 h 6872989"/>
              <a:gd name="connsiteX3" fmla="*/ 12192000 w 12192000"/>
              <a:gd name="connsiteY3" fmla="*/ 6228435 h 6872989"/>
              <a:gd name="connsiteX4" fmla="*/ 11202672 w 12192000"/>
              <a:gd name="connsiteY4" fmla="*/ 6872989 h 6872989"/>
              <a:gd name="connsiteX5" fmla="*/ 3791 w 12192000"/>
              <a:gd name="connsiteY5" fmla="*/ 6857999 h 6872989"/>
              <a:gd name="connsiteX6" fmla="*/ 0 w 12192000"/>
              <a:gd name="connsiteY6" fmla="*/ 5490103 h 6872989"/>
              <a:gd name="connsiteX7" fmla="*/ 0 w 12192000"/>
              <a:gd name="connsiteY7" fmla="*/ 629564 h 6872989"/>
              <a:gd name="connsiteX8" fmla="*/ 1019308 w 12192000"/>
              <a:gd name="connsiteY8" fmla="*/ 0 h 6872989"/>
              <a:gd name="connsiteX0" fmla="*/ 1019308 w 12192000"/>
              <a:gd name="connsiteY0" fmla="*/ 0 h 6872989"/>
              <a:gd name="connsiteX1" fmla="*/ 10824104 w 12192000"/>
              <a:gd name="connsiteY1" fmla="*/ 0 h 6872989"/>
              <a:gd name="connsiteX2" fmla="*/ 12192000 w 12192000"/>
              <a:gd name="connsiteY2" fmla="*/ 1367896 h 6872989"/>
              <a:gd name="connsiteX3" fmla="*/ 12192000 w 12192000"/>
              <a:gd name="connsiteY3" fmla="*/ 6228435 h 6872989"/>
              <a:gd name="connsiteX4" fmla="*/ 10573085 w 12192000"/>
              <a:gd name="connsiteY4" fmla="*/ 6872989 h 6872989"/>
              <a:gd name="connsiteX5" fmla="*/ 3791 w 12192000"/>
              <a:gd name="connsiteY5" fmla="*/ 6857999 h 6872989"/>
              <a:gd name="connsiteX6" fmla="*/ 0 w 12192000"/>
              <a:gd name="connsiteY6" fmla="*/ 5490103 h 6872989"/>
              <a:gd name="connsiteX7" fmla="*/ 0 w 12192000"/>
              <a:gd name="connsiteY7" fmla="*/ 629564 h 6872989"/>
              <a:gd name="connsiteX8" fmla="*/ 1019308 w 12192000"/>
              <a:gd name="connsiteY8" fmla="*/ 0 h 6872989"/>
              <a:gd name="connsiteX0" fmla="*/ 1019308 w 12192000"/>
              <a:gd name="connsiteY0" fmla="*/ 0 h 6872989"/>
              <a:gd name="connsiteX1" fmla="*/ 10824104 w 12192000"/>
              <a:gd name="connsiteY1" fmla="*/ 0 h 6872989"/>
              <a:gd name="connsiteX2" fmla="*/ 12192000 w 12192000"/>
              <a:gd name="connsiteY2" fmla="*/ 1367896 h 6872989"/>
              <a:gd name="connsiteX3" fmla="*/ 12192000 w 12192000"/>
              <a:gd name="connsiteY3" fmla="*/ 6228435 h 6872989"/>
              <a:gd name="connsiteX4" fmla="*/ 11157701 w 12192000"/>
              <a:gd name="connsiteY4" fmla="*/ 6872989 h 6872989"/>
              <a:gd name="connsiteX5" fmla="*/ 3791 w 12192000"/>
              <a:gd name="connsiteY5" fmla="*/ 6857999 h 6872989"/>
              <a:gd name="connsiteX6" fmla="*/ 0 w 12192000"/>
              <a:gd name="connsiteY6" fmla="*/ 5490103 h 6872989"/>
              <a:gd name="connsiteX7" fmla="*/ 0 w 12192000"/>
              <a:gd name="connsiteY7" fmla="*/ 629564 h 6872989"/>
              <a:gd name="connsiteX8" fmla="*/ 1019308 w 12192000"/>
              <a:gd name="connsiteY8" fmla="*/ 0 h 687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989">
                <a:moveTo>
                  <a:pt x="1019308" y="0"/>
                </a:moveTo>
                <a:lnTo>
                  <a:pt x="10824104" y="0"/>
                </a:lnTo>
                <a:lnTo>
                  <a:pt x="12192000" y="1367896"/>
                </a:lnTo>
                <a:lnTo>
                  <a:pt x="12192000" y="6228435"/>
                </a:lnTo>
                <a:lnTo>
                  <a:pt x="11157701" y="6872989"/>
                </a:lnTo>
                <a:lnTo>
                  <a:pt x="3791" y="6857999"/>
                </a:lnTo>
                <a:cubicBezTo>
                  <a:pt x="2527" y="6402034"/>
                  <a:pt x="1264" y="5946068"/>
                  <a:pt x="0" y="5490103"/>
                </a:cubicBezTo>
                <a:lnTo>
                  <a:pt x="0" y="629564"/>
                </a:lnTo>
                <a:lnTo>
                  <a:pt x="1019308" y="0"/>
                </a:lnTo>
                <a:close/>
              </a:path>
            </a:pathLst>
          </a:custGeom>
          <a:noFill/>
          <a:ln>
            <a:noFill/>
          </a:ln>
        </p:spPr>
        <p:txBody>
          <a:bodyPr anchor="ctr">
            <a:normAutofit/>
          </a:bodyPr>
          <a:lstStyle>
            <a:lvl1pPr marL="0" indent="0" algn="ctr">
              <a:buFont typeface="Arial" panose="020B0604020202020204" pitchFamily="34" charset="0"/>
              <a:buNone/>
              <a:defRPr sz="2000" baseline="0">
                <a:solidFill>
                  <a:schemeClr val="tx2"/>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 </a:t>
            </a:r>
            <a:r>
              <a:rPr lang="fi-FI" err="1"/>
              <a:t>gil</a:t>
            </a:r>
            <a:r>
              <a:rPr lang="fi-FI"/>
              <a:t> </a:t>
            </a:r>
            <a:r>
              <a:rPr lang="fi-FI" err="1"/>
              <a:t>sans</a:t>
            </a:r>
            <a:r>
              <a:rPr lang="fi-FI"/>
              <a:t> </a:t>
            </a:r>
          </a:p>
        </p:txBody>
      </p:sp>
      <p:pic>
        <p:nvPicPr>
          <p:cNvPr id="15" name="Kuva 8" descr="Kuva, joka sisältää kohteen kello, piirtäminen&#10;&#10;Kuvaus luotu automaattisesti">
            <a:extLst>
              <a:ext uri="{FF2B5EF4-FFF2-40B4-BE49-F238E27FC236}">
                <a16:creationId xmlns:a16="http://schemas.microsoft.com/office/drawing/2014/main" id="{AFA07DDE-DA22-8442-E56C-8F4526C4E1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18" name="Freeform 17">
            <a:extLst>
              <a:ext uri="{FF2B5EF4-FFF2-40B4-BE49-F238E27FC236}">
                <a16:creationId xmlns:a16="http://schemas.microsoft.com/office/drawing/2014/main" id="{6EC75E5F-8747-49EB-A4B4-3043757DEB69}"/>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Dian numeron paikkamerkki 5">
            <a:extLst>
              <a:ext uri="{FF2B5EF4-FFF2-40B4-BE49-F238E27FC236}">
                <a16:creationId xmlns:a16="http://schemas.microsoft.com/office/drawing/2014/main" id="{91174B56-777A-B809-BF53-B17087310D14}"/>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235671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ian numeron paikkamerkki 5">
            <a:extLst>
              <a:ext uri="{FF2B5EF4-FFF2-40B4-BE49-F238E27FC236}">
                <a16:creationId xmlns:a16="http://schemas.microsoft.com/office/drawing/2014/main" id="{725F037A-B594-B703-A4E1-19D74FD670CD}"/>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r>
              <a:rPr lang="fi-FI"/>
              <a:t>s</a:t>
            </a:r>
          </a:p>
        </p:txBody>
      </p:sp>
    </p:spTree>
    <p:extLst>
      <p:ext uri="{BB962C8B-B14F-4D97-AF65-F5344CB8AC3E}">
        <p14:creationId xmlns:p14="http://schemas.microsoft.com/office/powerpoint/2010/main" val="368930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10B6BB8-DECE-1048-156F-CAA05D185BAE}"/>
              </a:ext>
            </a:extLst>
          </p:cNvPr>
          <p:cNvSpPr>
            <a:spLocks noGrp="1"/>
          </p:cNvSpPr>
          <p:nvPr>
            <p:ph type="pic" sz="quarter" idx="10" hasCustomPrompt="1"/>
          </p:nvPr>
        </p:nvSpPr>
        <p:spPr>
          <a:xfrm>
            <a:off x="0" y="0"/>
            <a:ext cx="11875770" cy="6858000"/>
          </a:xfrm>
          <a:custGeom>
            <a:avLst/>
            <a:gdLst>
              <a:gd name="connsiteX0" fmla="*/ 0 w 11875770"/>
              <a:gd name="connsiteY0" fmla="*/ 0 h 6858000"/>
              <a:gd name="connsiteX1" fmla="*/ 11875770 w 11875770"/>
              <a:gd name="connsiteY1" fmla="*/ 11430 h 6858000"/>
              <a:gd name="connsiteX2" fmla="*/ 6080760 w 11875770"/>
              <a:gd name="connsiteY2" fmla="*/ 2891790 h 6858000"/>
              <a:gd name="connsiteX3" fmla="*/ 6080760 w 11875770"/>
              <a:gd name="connsiteY3" fmla="*/ 6858000 h 6858000"/>
              <a:gd name="connsiteX4" fmla="*/ 0 w 1187577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5770" h="6858000">
                <a:moveTo>
                  <a:pt x="0" y="0"/>
                </a:moveTo>
                <a:lnTo>
                  <a:pt x="11875770" y="11430"/>
                </a:lnTo>
                <a:lnTo>
                  <a:pt x="6080760" y="2891790"/>
                </a:lnTo>
                <a:lnTo>
                  <a:pt x="6080760" y="6858000"/>
                </a:lnTo>
                <a:lnTo>
                  <a:pt x="0" y="6858000"/>
                </a:lnTo>
                <a:close/>
              </a:path>
            </a:pathLst>
          </a:custGeom>
          <a:solidFill>
            <a:schemeClr val="bg2"/>
          </a:solidFill>
        </p:spPr>
        <p:txBody>
          <a:bodyPr wrap="square">
            <a:noAutofit/>
          </a:bodyPr>
          <a:lstStyle>
            <a:lvl1pPr marL="0" indent="0">
              <a:buFontTx/>
              <a:buNone/>
              <a:defRPr sz="1600">
                <a:solidFill>
                  <a:schemeClr val="tx2"/>
                </a:solidFill>
              </a:defRPr>
            </a:lvl1pPr>
          </a:lstStyle>
          <a:p>
            <a:r>
              <a:rPr lang="en-FI"/>
              <a:t>Kuva</a:t>
            </a:r>
          </a:p>
        </p:txBody>
      </p:sp>
      <p:sp>
        <p:nvSpPr>
          <p:cNvPr id="2" name="Otsikko 1">
            <a:extLst>
              <a:ext uri="{FF2B5EF4-FFF2-40B4-BE49-F238E27FC236}">
                <a16:creationId xmlns:a16="http://schemas.microsoft.com/office/drawing/2014/main" id="{F42DB3A6-A1CE-45C3-BB29-3129DB08600D}"/>
              </a:ext>
            </a:extLst>
          </p:cNvPr>
          <p:cNvSpPr>
            <a:spLocks noGrp="1"/>
          </p:cNvSpPr>
          <p:nvPr>
            <p:ph type="ctrTitle" hasCustomPrompt="1"/>
          </p:nvPr>
        </p:nvSpPr>
        <p:spPr>
          <a:xfrm>
            <a:off x="6880860" y="2436813"/>
            <a:ext cx="4754880" cy="2387600"/>
          </a:xfrm>
        </p:spPr>
        <p:txBody>
          <a:bodyPr anchor="b">
            <a:normAutofit/>
          </a:bodyPr>
          <a:lstStyle>
            <a:lvl1pPr algn="l">
              <a:defRPr sz="4400" b="0" cap="none" baseline="0">
                <a:solidFill>
                  <a:schemeClr val="tx1">
                    <a:lumMod val="75000"/>
                    <a:lumOff val="25000"/>
                  </a:schemeClr>
                </a:solidFill>
                <a:latin typeface="+mj-lt"/>
              </a:defRPr>
            </a:lvl1pPr>
          </a:lstStyle>
          <a:p>
            <a:r>
              <a:rPr lang="fi-FI"/>
              <a:t>Esityksen otsikko</a:t>
            </a:r>
          </a:p>
        </p:txBody>
      </p:sp>
      <p:sp>
        <p:nvSpPr>
          <p:cNvPr id="3" name="Alaotsikko 2">
            <a:extLst>
              <a:ext uri="{FF2B5EF4-FFF2-40B4-BE49-F238E27FC236}">
                <a16:creationId xmlns:a16="http://schemas.microsoft.com/office/drawing/2014/main" id="{DB11A208-E831-4519-AFAF-E440C7A61086}"/>
              </a:ext>
            </a:extLst>
          </p:cNvPr>
          <p:cNvSpPr>
            <a:spLocks noGrp="1"/>
          </p:cNvSpPr>
          <p:nvPr>
            <p:ph type="subTitle" idx="1" hasCustomPrompt="1"/>
          </p:nvPr>
        </p:nvSpPr>
        <p:spPr>
          <a:xfrm>
            <a:off x="6880860" y="5189220"/>
            <a:ext cx="4754880" cy="1383030"/>
          </a:xfrm>
        </p:spPr>
        <p:txBody>
          <a:bodyPr>
            <a:normAutofit/>
          </a:bodyPr>
          <a:lstStyle>
            <a:lvl1pPr marL="0" indent="0" algn="l">
              <a:buNone/>
              <a:defRPr sz="2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 ja tekijät</a:t>
            </a:r>
          </a:p>
        </p:txBody>
      </p:sp>
      <p:sp>
        <p:nvSpPr>
          <p:cNvPr id="19" name="Freeform 18">
            <a:extLst>
              <a:ext uri="{FF2B5EF4-FFF2-40B4-BE49-F238E27FC236}">
                <a16:creationId xmlns:a16="http://schemas.microsoft.com/office/drawing/2014/main" id="{CD843952-E8CC-D8A4-5E2A-39F67202B084}"/>
              </a:ext>
            </a:extLst>
          </p:cNvPr>
          <p:cNvSpPr/>
          <p:nvPr userDrawn="1"/>
        </p:nvSpPr>
        <p:spPr>
          <a:xfrm>
            <a:off x="11212830" y="6240780"/>
            <a:ext cx="98298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Lst>
            <a:ahLst/>
            <a:cxnLst>
              <a:cxn ang="0">
                <a:pos x="connsiteX0" y="connsiteY0"/>
              </a:cxn>
              <a:cxn ang="0">
                <a:pos x="connsiteX1" y="connsiteY1"/>
              </a:cxn>
              <a:cxn ang="0">
                <a:pos x="connsiteX2" y="connsiteY2"/>
              </a:cxn>
              <a:cxn ang="0">
                <a:pos x="connsiteX3" y="connsiteY3"/>
              </a:cxn>
            </a:cxnLst>
            <a:rect l="l" t="t" r="r" b="b"/>
            <a:pathLst>
              <a:path w="982980" h="628650">
                <a:moveTo>
                  <a:pt x="0" y="617220"/>
                </a:moveTo>
                <a:lnTo>
                  <a:pt x="982980" y="0"/>
                </a:lnTo>
                <a:lnTo>
                  <a:pt x="982980" y="628650"/>
                </a:lnTo>
                <a:lnTo>
                  <a:pt x="0" y="61722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21" name="Kuva 8" descr="Kuva, joka sisältää kohteen kello, piirtäminen&#10;&#10;Kuvaus luotu automaattisesti">
            <a:extLst>
              <a:ext uri="{FF2B5EF4-FFF2-40B4-BE49-F238E27FC236}">
                <a16:creationId xmlns:a16="http://schemas.microsoft.com/office/drawing/2014/main" id="{7D137EF9-C953-AD6A-3B35-8B18A65C1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8480" y="1255314"/>
            <a:ext cx="937260" cy="473316"/>
          </a:xfrm>
          <a:prstGeom prst="rect">
            <a:avLst/>
          </a:prstGeom>
        </p:spPr>
      </p:pic>
      <p:cxnSp>
        <p:nvCxnSpPr>
          <p:cNvPr id="23" name="Straight Connector 22">
            <a:extLst>
              <a:ext uri="{FF2B5EF4-FFF2-40B4-BE49-F238E27FC236}">
                <a16:creationId xmlns:a16="http://schemas.microsoft.com/office/drawing/2014/main" id="{EF0390FE-1E9D-0315-074E-3D6517CB6A3C}"/>
              </a:ext>
            </a:extLst>
          </p:cNvPr>
          <p:cNvCxnSpPr/>
          <p:nvPr userDrawn="1"/>
        </p:nvCxnSpPr>
        <p:spPr>
          <a:xfrm>
            <a:off x="6880860" y="4983480"/>
            <a:ext cx="47548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äivämäärän paikkamerkki 2">
            <a:extLst>
              <a:ext uri="{FF2B5EF4-FFF2-40B4-BE49-F238E27FC236}">
                <a16:creationId xmlns:a16="http://schemas.microsoft.com/office/drawing/2014/main" id="{167A79AC-0638-0B66-3ECB-5484E56493AB}"/>
              </a:ext>
            </a:extLst>
          </p:cNvPr>
          <p:cNvSpPr>
            <a:spLocks noGrp="1"/>
          </p:cNvSpPr>
          <p:nvPr>
            <p:ph type="dt" sz="half" idx="11"/>
          </p:nvPr>
        </p:nvSpPr>
        <p:spPr>
          <a:xfrm>
            <a:off x="8892540" y="2425383"/>
            <a:ext cx="2743200" cy="365125"/>
          </a:xfrm>
        </p:spPr>
        <p:txBody>
          <a:bodyPr/>
          <a:lstStyle>
            <a:lvl1pPr algn="r">
              <a:defRPr b="1">
                <a:solidFill>
                  <a:schemeClr val="tx2"/>
                </a:solidFill>
                <a:latin typeface="+mn-lt"/>
              </a:defRPr>
            </a:lvl1pPr>
          </a:lstStyle>
          <a:p>
            <a:fld id="{17A9F86F-1A8A-0A47-A123-8E552DAB6EBE}" type="datetime1">
              <a:rPr lang="fi-FI" smtClean="0"/>
              <a:pPr/>
              <a:t>16.3.2026</a:t>
            </a:fld>
            <a:endParaRPr lang="fi-FI"/>
          </a:p>
        </p:txBody>
      </p:sp>
    </p:spTree>
    <p:extLst>
      <p:ext uri="{BB962C8B-B14F-4D97-AF65-F5344CB8AC3E}">
        <p14:creationId xmlns:p14="http://schemas.microsoft.com/office/powerpoint/2010/main" val="402040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kalvo">
    <p:bg>
      <p:bgRef idx="1001">
        <a:schemeClr val="bg2"/>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8B70EA-DCC3-4F56-8E25-4B16780B271A}"/>
              </a:ext>
            </a:extLst>
          </p:cNvPr>
          <p:cNvSpPr>
            <a:spLocks noGrp="1"/>
          </p:cNvSpPr>
          <p:nvPr>
            <p:ph type="title" hasCustomPrompt="1"/>
          </p:nvPr>
        </p:nvSpPr>
        <p:spPr>
          <a:xfrm>
            <a:off x="806912" y="2236122"/>
            <a:ext cx="10515600" cy="2370167"/>
          </a:xfrm>
        </p:spPr>
        <p:txBody>
          <a:bodyPr anchor="ctr">
            <a:normAutofit/>
          </a:bodyPr>
          <a:lstStyle>
            <a:lvl1pPr algn="ctr">
              <a:defRPr sz="3500" b="0" cap="none" baseline="0">
                <a:solidFill>
                  <a:schemeClr val="bg1"/>
                </a:solidFill>
                <a:latin typeface="+mj-lt"/>
              </a:defRPr>
            </a:lvl1pPr>
          </a:lstStyle>
          <a:p>
            <a:r>
              <a:rPr lang="fi-FI"/>
              <a:t>Välikalvo</a:t>
            </a:r>
          </a:p>
        </p:txBody>
      </p:sp>
      <p:sp>
        <p:nvSpPr>
          <p:cNvPr id="3" name="Tekstin paikkamerkki 2">
            <a:extLst>
              <a:ext uri="{FF2B5EF4-FFF2-40B4-BE49-F238E27FC236}">
                <a16:creationId xmlns:a16="http://schemas.microsoft.com/office/drawing/2014/main" id="{58F14A7B-960E-4302-B8DD-58DC09033220}"/>
              </a:ext>
            </a:extLst>
          </p:cNvPr>
          <p:cNvSpPr>
            <a:spLocks noGrp="1"/>
          </p:cNvSpPr>
          <p:nvPr>
            <p:ph type="body" idx="1"/>
          </p:nvPr>
        </p:nvSpPr>
        <p:spPr>
          <a:xfrm>
            <a:off x="806335" y="4736941"/>
            <a:ext cx="10547465" cy="1500187"/>
          </a:xfrm>
        </p:spPr>
        <p:txBody>
          <a:bodyPr/>
          <a:lstStyle>
            <a:lvl1pPr marL="0" indent="0" algn="ctr">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6" name="Picture 5">
            <a:extLst>
              <a:ext uri="{FF2B5EF4-FFF2-40B4-BE49-F238E27FC236}">
                <a16:creationId xmlns:a16="http://schemas.microsoft.com/office/drawing/2014/main" id="{618DFD87-1B59-4B2F-B512-4125CA9EABB4}"/>
              </a:ext>
            </a:extLst>
          </p:cNvPr>
          <p:cNvPicPr>
            <a:picLocks noChangeAspect="1"/>
          </p:cNvPicPr>
          <p:nvPr userDrawn="1"/>
        </p:nvPicPr>
        <p:blipFill>
          <a:blip r:embed="rId2"/>
          <a:stretch>
            <a:fillRect/>
          </a:stretch>
        </p:blipFill>
        <p:spPr>
          <a:xfrm>
            <a:off x="5813424" y="1370965"/>
            <a:ext cx="565150" cy="412750"/>
          </a:xfrm>
          <a:prstGeom prst="rect">
            <a:avLst/>
          </a:prstGeom>
        </p:spPr>
      </p:pic>
    </p:spTree>
    <p:extLst>
      <p:ext uri="{BB962C8B-B14F-4D97-AF65-F5344CB8AC3E}">
        <p14:creationId xmlns:p14="http://schemas.microsoft.com/office/powerpoint/2010/main" val="35713124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sto vihreä pohja">
    <p:bg>
      <p:bgRef idx="1001">
        <a:schemeClr val="bg2"/>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58F14A7B-960E-4302-B8DD-58DC09033220}"/>
              </a:ext>
            </a:extLst>
          </p:cNvPr>
          <p:cNvSpPr>
            <a:spLocks noGrp="1"/>
          </p:cNvSpPr>
          <p:nvPr>
            <p:ph type="body" idx="1" hasCustomPrompt="1"/>
          </p:nvPr>
        </p:nvSpPr>
        <p:spPr>
          <a:xfrm>
            <a:off x="2641542" y="1253411"/>
            <a:ext cx="6908915" cy="4351178"/>
          </a:xfrm>
        </p:spPr>
        <p:txBody>
          <a:bodyPr anchor="ctr">
            <a:normAutofit/>
          </a:bodyPr>
          <a:lstStyle>
            <a:lvl1pPr marL="0" indent="0" algn="ctr">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6" name="Picture 5">
            <a:extLst>
              <a:ext uri="{FF2B5EF4-FFF2-40B4-BE49-F238E27FC236}">
                <a16:creationId xmlns:a16="http://schemas.microsoft.com/office/drawing/2014/main" id="{618DFD87-1B59-4B2F-B512-4125CA9EABB4}"/>
              </a:ext>
            </a:extLst>
          </p:cNvPr>
          <p:cNvPicPr>
            <a:picLocks noChangeAspect="1"/>
          </p:cNvPicPr>
          <p:nvPr userDrawn="1"/>
        </p:nvPicPr>
        <p:blipFill>
          <a:blip r:embed="rId2"/>
          <a:stretch>
            <a:fillRect/>
          </a:stretch>
        </p:blipFill>
        <p:spPr>
          <a:xfrm>
            <a:off x="349884" y="319405"/>
            <a:ext cx="565150" cy="412750"/>
          </a:xfrm>
          <a:prstGeom prst="rect">
            <a:avLst/>
          </a:prstGeom>
        </p:spPr>
      </p:pic>
      <p:pic>
        <p:nvPicPr>
          <p:cNvPr id="4" name="Picture 3">
            <a:extLst>
              <a:ext uri="{FF2B5EF4-FFF2-40B4-BE49-F238E27FC236}">
                <a16:creationId xmlns:a16="http://schemas.microsoft.com/office/drawing/2014/main" id="{60C7C72B-2A5E-9D33-1C4C-ADD9038950C5}"/>
              </a:ext>
            </a:extLst>
          </p:cNvPr>
          <p:cNvPicPr>
            <a:picLocks noChangeAspect="1"/>
          </p:cNvPicPr>
          <p:nvPr userDrawn="1"/>
        </p:nvPicPr>
        <p:blipFill>
          <a:blip r:embed="rId2"/>
          <a:stretch>
            <a:fillRect/>
          </a:stretch>
        </p:blipFill>
        <p:spPr>
          <a:xfrm>
            <a:off x="11276966" y="6102985"/>
            <a:ext cx="565150" cy="412750"/>
          </a:xfrm>
          <a:prstGeom prst="rect">
            <a:avLst/>
          </a:prstGeom>
        </p:spPr>
      </p:pic>
      <p:pic>
        <p:nvPicPr>
          <p:cNvPr id="5" name="Picture 4">
            <a:extLst>
              <a:ext uri="{FF2B5EF4-FFF2-40B4-BE49-F238E27FC236}">
                <a16:creationId xmlns:a16="http://schemas.microsoft.com/office/drawing/2014/main" id="{14F431B2-B1DA-F44E-E34D-8B55C7F2DBC9}"/>
              </a:ext>
            </a:extLst>
          </p:cNvPr>
          <p:cNvPicPr>
            <a:picLocks noChangeAspect="1"/>
          </p:cNvPicPr>
          <p:nvPr userDrawn="1"/>
        </p:nvPicPr>
        <p:blipFill>
          <a:blip r:embed="rId3"/>
          <a:stretch>
            <a:fillRect/>
          </a:stretch>
        </p:blipFill>
        <p:spPr>
          <a:xfrm>
            <a:off x="11027763" y="319405"/>
            <a:ext cx="814353" cy="414020"/>
          </a:xfrm>
          <a:prstGeom prst="rect">
            <a:avLst/>
          </a:prstGeom>
        </p:spPr>
      </p:pic>
      <p:pic>
        <p:nvPicPr>
          <p:cNvPr id="7" name="Picture 6">
            <a:extLst>
              <a:ext uri="{FF2B5EF4-FFF2-40B4-BE49-F238E27FC236}">
                <a16:creationId xmlns:a16="http://schemas.microsoft.com/office/drawing/2014/main" id="{E151128B-EC4B-5302-4FB7-BBEA4A574E9D}"/>
              </a:ext>
            </a:extLst>
          </p:cNvPr>
          <p:cNvPicPr>
            <a:picLocks noChangeAspect="1"/>
          </p:cNvPicPr>
          <p:nvPr userDrawn="1"/>
        </p:nvPicPr>
        <p:blipFill>
          <a:blip r:embed="rId3"/>
          <a:stretch>
            <a:fillRect/>
          </a:stretch>
        </p:blipFill>
        <p:spPr>
          <a:xfrm>
            <a:off x="352143" y="6101715"/>
            <a:ext cx="814353" cy="414020"/>
          </a:xfrm>
          <a:prstGeom prst="rect">
            <a:avLst/>
          </a:prstGeom>
        </p:spPr>
      </p:pic>
    </p:spTree>
    <p:extLst>
      <p:ext uri="{BB962C8B-B14F-4D97-AF65-F5344CB8AC3E}">
        <p14:creationId xmlns:p14="http://schemas.microsoft.com/office/powerpoint/2010/main" val="25355022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kape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838200" y="1073785"/>
            <a:ext cx="4442460" cy="4881245"/>
          </a:xfrm>
        </p:spPr>
        <p:txBody>
          <a:bodyPr anchor="t">
            <a:normAutofit/>
          </a:bodyPr>
          <a:lstStyle>
            <a:lvl1pPr>
              <a:defRPr sz="3500" b="0" cap="none" baseline="0">
                <a:solidFill>
                  <a:schemeClr val="tx2"/>
                </a:solidFill>
                <a:latin typeface="+mj-lt"/>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6096000" y="1073785"/>
            <a:ext cx="5266426" cy="4881245"/>
          </a:xfrm>
        </p:spPr>
        <p:txBody>
          <a:bodyPr>
            <a:normAutofit/>
          </a:bodyPr>
          <a:lstStyle>
            <a:lvl1pPr marL="0" indent="0">
              <a:buFont typeface="Arial" panose="020B0604020202020204" pitchFamily="34" charset="0"/>
              <a:buNone/>
              <a:defRPr sz="2000" baseline="0">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pic>
        <p:nvPicPr>
          <p:cNvPr id="5" name="Kuva 8" descr="Kuva, joka sisältää kohteen kello, piirtäminen&#10;&#10;Kuvaus luotu automaattisesti">
            <a:extLst>
              <a:ext uri="{FF2B5EF4-FFF2-40B4-BE49-F238E27FC236}">
                <a16:creationId xmlns:a16="http://schemas.microsoft.com/office/drawing/2014/main" id="{46DEF57F-EC03-4CE0-6FAF-869486C5ED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9" name="Freeform 8">
            <a:extLst>
              <a:ext uri="{FF2B5EF4-FFF2-40B4-BE49-F238E27FC236}">
                <a16:creationId xmlns:a16="http://schemas.microsoft.com/office/drawing/2014/main" id="{D00D0D08-A9CE-AF3C-BD60-7FC0E5F454E3}"/>
              </a:ext>
            </a:extLst>
          </p:cNvPr>
          <p:cNvSpPr/>
          <p:nvPr userDrawn="1"/>
        </p:nvSpPr>
        <p:spPr>
          <a:xfrm rot="10800000">
            <a:off x="0" y="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Freeform 9">
            <a:extLst>
              <a:ext uri="{FF2B5EF4-FFF2-40B4-BE49-F238E27FC236}">
                <a16:creationId xmlns:a16="http://schemas.microsoft.com/office/drawing/2014/main" id="{367E4882-1864-0DAE-297D-E177C6E9267A}"/>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Dian numeron paikkamerkki 5">
            <a:extLst>
              <a:ext uri="{FF2B5EF4-FFF2-40B4-BE49-F238E27FC236}">
                <a16:creationId xmlns:a16="http://schemas.microsoft.com/office/drawing/2014/main" id="{DC0D3FE3-A6BC-0AC1-B054-B9003DC3DD27}"/>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4568B12C-40D5-CC47-9013-9BA22EF9994B}" type="slidenum">
              <a:rPr lang="fi-FI" smtClean="0"/>
              <a:pPr/>
              <a:t>‹#›</a:t>
            </a:fld>
            <a:endParaRPr lang="fi-FI"/>
          </a:p>
        </p:txBody>
      </p:sp>
    </p:spTree>
    <p:extLst>
      <p:ext uri="{BB962C8B-B14F-4D97-AF65-F5344CB8AC3E}">
        <p14:creationId xmlns:p14="http://schemas.microsoft.com/office/powerpoint/2010/main" val="144610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tsikko + iso 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838200" y="1073785"/>
            <a:ext cx="4442460" cy="4881245"/>
          </a:xfrm>
        </p:spPr>
        <p:txBody>
          <a:bodyPr anchor="t">
            <a:normAutofit/>
          </a:bodyPr>
          <a:lstStyle>
            <a:lvl1pPr>
              <a:defRPr sz="3500" b="0" cap="none" baseline="0">
                <a:solidFill>
                  <a:schemeClr val="tx2"/>
                </a:solidFill>
                <a:latin typeface="+mj-lt"/>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6096000" y="1073785"/>
            <a:ext cx="5266426" cy="4881245"/>
          </a:xfrm>
        </p:spPr>
        <p:txBody>
          <a:bodyPr>
            <a:normAutofit/>
          </a:bodyPr>
          <a:lstStyle>
            <a:lvl1pPr marL="342900" indent="-342900">
              <a:lnSpc>
                <a:spcPct val="110000"/>
              </a:lnSpc>
              <a:buClr>
                <a:schemeClr val="bg2"/>
              </a:buClr>
              <a:buSzPct val="140000"/>
              <a:buFont typeface="System Font Regular"/>
              <a:buChar char="●"/>
              <a:defRPr sz="2000" baseline="0">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pic>
        <p:nvPicPr>
          <p:cNvPr id="5" name="Kuva 8" descr="Kuva, joka sisältää kohteen kello, piirtäminen&#10;&#10;Kuvaus luotu automaattisesti">
            <a:extLst>
              <a:ext uri="{FF2B5EF4-FFF2-40B4-BE49-F238E27FC236}">
                <a16:creationId xmlns:a16="http://schemas.microsoft.com/office/drawing/2014/main" id="{46DEF57F-EC03-4CE0-6FAF-869486C5ED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9" name="Freeform 8">
            <a:extLst>
              <a:ext uri="{FF2B5EF4-FFF2-40B4-BE49-F238E27FC236}">
                <a16:creationId xmlns:a16="http://schemas.microsoft.com/office/drawing/2014/main" id="{D00D0D08-A9CE-AF3C-BD60-7FC0E5F454E3}"/>
              </a:ext>
            </a:extLst>
          </p:cNvPr>
          <p:cNvSpPr/>
          <p:nvPr userDrawn="1"/>
        </p:nvSpPr>
        <p:spPr>
          <a:xfrm rot="10800000">
            <a:off x="0" y="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Freeform 9">
            <a:extLst>
              <a:ext uri="{FF2B5EF4-FFF2-40B4-BE49-F238E27FC236}">
                <a16:creationId xmlns:a16="http://schemas.microsoft.com/office/drawing/2014/main" id="{367E4882-1864-0DAE-297D-E177C6E9267A}"/>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Dian numeron paikkamerkki 5">
            <a:extLst>
              <a:ext uri="{FF2B5EF4-FFF2-40B4-BE49-F238E27FC236}">
                <a16:creationId xmlns:a16="http://schemas.microsoft.com/office/drawing/2014/main" id="{8E59CCFE-87F8-438B-F06C-261A29FC824A}"/>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381960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kapea, vihreä">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24A65C-F1ED-50AE-3748-84FBCAC98E25}"/>
              </a:ext>
            </a:extLst>
          </p:cNvPr>
          <p:cNvSpPr/>
          <p:nvPr userDrawn="1"/>
        </p:nvSpPr>
        <p:spPr>
          <a:xfrm>
            <a:off x="-1" y="0"/>
            <a:ext cx="5702301"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latin typeface="+mj-lt"/>
            </a:endParaRPr>
          </a:p>
        </p:txBody>
      </p:sp>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838200" y="1073785"/>
            <a:ext cx="4442460" cy="4881245"/>
          </a:xfrm>
        </p:spPr>
        <p:txBody>
          <a:bodyPr anchor="t">
            <a:normAutofit/>
          </a:bodyPr>
          <a:lstStyle>
            <a:lvl1pPr>
              <a:defRPr sz="3500" b="0" cap="none" baseline="0">
                <a:solidFill>
                  <a:schemeClr val="bg1"/>
                </a:solidFill>
                <a:latin typeface="Gill Sans MT" panose="020B0502020104020203" pitchFamily="34" charset="0"/>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6096000" y="1073785"/>
            <a:ext cx="5266426" cy="4881245"/>
          </a:xfrm>
        </p:spPr>
        <p:txBody>
          <a:bodyPr>
            <a:normAutofit/>
          </a:bodyPr>
          <a:lstStyle>
            <a:lvl1pPr marL="0" indent="0">
              <a:buFont typeface="Arial" panose="020B0604020202020204" pitchFamily="34" charset="0"/>
              <a:buNone/>
              <a:defRPr sz="2000" baseline="0">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pic>
        <p:nvPicPr>
          <p:cNvPr id="5" name="Kuva 8" descr="Kuva, joka sisältää kohteen kello, piirtäminen&#10;&#10;Kuvaus luotu automaattisesti">
            <a:extLst>
              <a:ext uri="{FF2B5EF4-FFF2-40B4-BE49-F238E27FC236}">
                <a16:creationId xmlns:a16="http://schemas.microsoft.com/office/drawing/2014/main" id="{46DEF57F-EC03-4CE0-6FAF-869486C5ED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9" name="Freeform 8">
            <a:extLst>
              <a:ext uri="{FF2B5EF4-FFF2-40B4-BE49-F238E27FC236}">
                <a16:creationId xmlns:a16="http://schemas.microsoft.com/office/drawing/2014/main" id="{D00D0D08-A9CE-AF3C-BD60-7FC0E5F454E3}"/>
              </a:ext>
            </a:extLst>
          </p:cNvPr>
          <p:cNvSpPr/>
          <p:nvPr userDrawn="1"/>
        </p:nvSpPr>
        <p:spPr>
          <a:xfrm rot="10800000">
            <a:off x="0" y="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Freeform 9">
            <a:extLst>
              <a:ext uri="{FF2B5EF4-FFF2-40B4-BE49-F238E27FC236}">
                <a16:creationId xmlns:a16="http://schemas.microsoft.com/office/drawing/2014/main" id="{367E4882-1864-0DAE-297D-E177C6E9267A}"/>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Dian numeron paikkamerkki 5">
            <a:extLst>
              <a:ext uri="{FF2B5EF4-FFF2-40B4-BE49-F238E27FC236}">
                <a16:creationId xmlns:a16="http://schemas.microsoft.com/office/drawing/2014/main" id="{C866F6F6-77E9-06AB-726E-60529C47BFE8}"/>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200181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 iso kuva/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838200" y="365125"/>
            <a:ext cx="10515600" cy="1006475"/>
          </a:xfrm>
        </p:spPr>
        <p:txBody>
          <a:bodyPr>
            <a:normAutofit/>
          </a:bodyPr>
          <a:lstStyle>
            <a:lvl1pPr>
              <a:defRPr sz="3500" b="0" cap="none" baseline="0">
                <a:solidFill>
                  <a:schemeClr val="tx2"/>
                </a:solidFill>
                <a:latin typeface="+mj-lt"/>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846826" y="1597307"/>
            <a:ext cx="10506973" cy="4756337"/>
          </a:xfrm>
        </p:spPr>
        <p:txBody>
          <a:bodyPr>
            <a:normAutofit/>
          </a:bodyPr>
          <a:lstStyle>
            <a:lvl1pPr marL="0" indent="0" algn="l">
              <a:buFont typeface="Arial" panose="020B0604020202020204" pitchFamily="34" charset="0"/>
              <a:buNone/>
              <a:defRPr sz="2000" baseline="0">
                <a:solidFill>
                  <a:schemeClr val="tx1"/>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pic>
        <p:nvPicPr>
          <p:cNvPr id="15" name="Kuva 8" descr="Kuva, joka sisältää kohteen kello, piirtäminen&#10;&#10;Kuvaus luotu automaattisesti">
            <a:extLst>
              <a:ext uri="{FF2B5EF4-FFF2-40B4-BE49-F238E27FC236}">
                <a16:creationId xmlns:a16="http://schemas.microsoft.com/office/drawing/2014/main" id="{AFA07DDE-DA22-8442-E56C-8F4526C4E1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17" name="Freeform 16">
            <a:extLst>
              <a:ext uri="{FF2B5EF4-FFF2-40B4-BE49-F238E27FC236}">
                <a16:creationId xmlns:a16="http://schemas.microsoft.com/office/drawing/2014/main" id="{21DBB5CF-5B9B-6426-4D4E-0C3AD89E42AC}"/>
              </a:ext>
            </a:extLst>
          </p:cNvPr>
          <p:cNvSpPr/>
          <p:nvPr userDrawn="1"/>
        </p:nvSpPr>
        <p:spPr>
          <a:xfrm rot="10800000">
            <a:off x="0" y="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 name="Freeform 17">
            <a:extLst>
              <a:ext uri="{FF2B5EF4-FFF2-40B4-BE49-F238E27FC236}">
                <a16:creationId xmlns:a16="http://schemas.microsoft.com/office/drawing/2014/main" id="{6EC75E5F-8747-49EB-A4B4-3043757DEB69}"/>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Dian numeron paikkamerkki 5">
            <a:extLst>
              <a:ext uri="{FF2B5EF4-FFF2-40B4-BE49-F238E27FC236}">
                <a16:creationId xmlns:a16="http://schemas.microsoft.com/office/drawing/2014/main" id="{91174B56-777A-B809-BF53-B17087310D14}"/>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213562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 1/4 teksti 3/4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82E3E3-C2D9-458B-BABC-857C8111F1B4}"/>
              </a:ext>
            </a:extLst>
          </p:cNvPr>
          <p:cNvSpPr>
            <a:spLocks noGrp="1"/>
          </p:cNvSpPr>
          <p:nvPr>
            <p:ph type="title" hasCustomPrompt="1"/>
          </p:nvPr>
        </p:nvSpPr>
        <p:spPr>
          <a:xfrm>
            <a:off x="838200" y="365125"/>
            <a:ext cx="10515600" cy="1006475"/>
          </a:xfrm>
        </p:spPr>
        <p:txBody>
          <a:bodyPr>
            <a:normAutofit/>
          </a:bodyPr>
          <a:lstStyle>
            <a:lvl1pPr>
              <a:defRPr sz="3500" b="0" cap="none" baseline="0">
                <a:solidFill>
                  <a:schemeClr val="tx2"/>
                </a:solidFill>
                <a:latin typeface="+mj-lt"/>
              </a:defRPr>
            </a:lvl1pPr>
          </a:lstStyle>
          <a:p>
            <a:r>
              <a:rPr lang="fi-FI"/>
              <a:t>Otsikko</a:t>
            </a:r>
          </a:p>
        </p:txBody>
      </p:sp>
      <p:sp>
        <p:nvSpPr>
          <p:cNvPr id="3" name="Sisällön paikkamerkki 2">
            <a:extLst>
              <a:ext uri="{FF2B5EF4-FFF2-40B4-BE49-F238E27FC236}">
                <a16:creationId xmlns:a16="http://schemas.microsoft.com/office/drawing/2014/main" id="{2F757B0E-BFFB-4DC9-8335-C6557F4F30F0}"/>
              </a:ext>
            </a:extLst>
          </p:cNvPr>
          <p:cNvSpPr>
            <a:spLocks noGrp="1"/>
          </p:cNvSpPr>
          <p:nvPr>
            <p:ph idx="1" hasCustomPrompt="1"/>
          </p:nvPr>
        </p:nvSpPr>
        <p:spPr>
          <a:xfrm>
            <a:off x="3669175" y="1597307"/>
            <a:ext cx="7684624" cy="4756337"/>
          </a:xfrm>
        </p:spPr>
        <p:txBody>
          <a:bodyPr>
            <a:normAutofit/>
          </a:bodyPr>
          <a:lstStyle>
            <a:lvl1pPr marL="0" indent="0" algn="l">
              <a:buFont typeface="Arial" panose="020B0604020202020204" pitchFamily="34" charset="0"/>
              <a:buNone/>
              <a:defRPr sz="2000" baseline="0">
                <a:solidFill>
                  <a:schemeClr val="tx1"/>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Kuvapaikka</a:t>
            </a:r>
          </a:p>
        </p:txBody>
      </p:sp>
      <p:pic>
        <p:nvPicPr>
          <p:cNvPr id="15" name="Kuva 8" descr="Kuva, joka sisältää kohteen kello, piirtäminen&#10;&#10;Kuvaus luotu automaattisesti">
            <a:extLst>
              <a:ext uri="{FF2B5EF4-FFF2-40B4-BE49-F238E27FC236}">
                <a16:creationId xmlns:a16="http://schemas.microsoft.com/office/drawing/2014/main" id="{AFA07DDE-DA22-8442-E56C-8F4526C4E1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84377" y="225893"/>
            <a:ext cx="551414" cy="278464"/>
          </a:xfrm>
          <a:prstGeom prst="rect">
            <a:avLst/>
          </a:prstGeom>
        </p:spPr>
      </p:pic>
      <p:sp>
        <p:nvSpPr>
          <p:cNvPr id="17" name="Freeform 16">
            <a:extLst>
              <a:ext uri="{FF2B5EF4-FFF2-40B4-BE49-F238E27FC236}">
                <a16:creationId xmlns:a16="http://schemas.microsoft.com/office/drawing/2014/main" id="{21DBB5CF-5B9B-6426-4D4E-0C3AD89E42AC}"/>
              </a:ext>
            </a:extLst>
          </p:cNvPr>
          <p:cNvSpPr/>
          <p:nvPr userDrawn="1"/>
        </p:nvSpPr>
        <p:spPr>
          <a:xfrm rot="10800000">
            <a:off x="0" y="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8" name="Freeform 17">
            <a:extLst>
              <a:ext uri="{FF2B5EF4-FFF2-40B4-BE49-F238E27FC236}">
                <a16:creationId xmlns:a16="http://schemas.microsoft.com/office/drawing/2014/main" id="{6EC75E5F-8747-49EB-A4B4-3043757DEB69}"/>
              </a:ext>
            </a:extLst>
          </p:cNvPr>
          <p:cNvSpPr/>
          <p:nvPr userDrawn="1"/>
        </p:nvSpPr>
        <p:spPr>
          <a:xfrm>
            <a:off x="11189970" y="6229350"/>
            <a:ext cx="1002030" cy="628650"/>
          </a:xfrm>
          <a:custGeom>
            <a:avLst/>
            <a:gdLst>
              <a:gd name="connsiteX0" fmla="*/ 0 w 982980"/>
              <a:gd name="connsiteY0" fmla="*/ 617220 h 628650"/>
              <a:gd name="connsiteX1" fmla="*/ 982980 w 982980"/>
              <a:gd name="connsiteY1" fmla="*/ 0 h 628650"/>
              <a:gd name="connsiteX2" fmla="*/ 982980 w 982980"/>
              <a:gd name="connsiteY2" fmla="*/ 628650 h 628650"/>
              <a:gd name="connsiteX3" fmla="*/ 0 w 982980"/>
              <a:gd name="connsiteY3" fmla="*/ 617220 h 628650"/>
              <a:gd name="connsiteX0" fmla="*/ 0 w 1002030"/>
              <a:gd name="connsiteY0" fmla="*/ 626745 h 628650"/>
              <a:gd name="connsiteX1" fmla="*/ 1002030 w 1002030"/>
              <a:gd name="connsiteY1" fmla="*/ 0 h 628650"/>
              <a:gd name="connsiteX2" fmla="*/ 1002030 w 1002030"/>
              <a:gd name="connsiteY2" fmla="*/ 628650 h 628650"/>
              <a:gd name="connsiteX3" fmla="*/ 0 w 1002030"/>
              <a:gd name="connsiteY3" fmla="*/ 626745 h 628650"/>
            </a:gdLst>
            <a:ahLst/>
            <a:cxnLst>
              <a:cxn ang="0">
                <a:pos x="connsiteX0" y="connsiteY0"/>
              </a:cxn>
              <a:cxn ang="0">
                <a:pos x="connsiteX1" y="connsiteY1"/>
              </a:cxn>
              <a:cxn ang="0">
                <a:pos x="connsiteX2" y="connsiteY2"/>
              </a:cxn>
              <a:cxn ang="0">
                <a:pos x="connsiteX3" y="connsiteY3"/>
              </a:cxn>
            </a:cxnLst>
            <a:rect l="l" t="t" r="r" b="b"/>
            <a:pathLst>
              <a:path w="1002030" h="628650">
                <a:moveTo>
                  <a:pt x="0" y="626745"/>
                </a:moveTo>
                <a:lnTo>
                  <a:pt x="1002030" y="0"/>
                </a:lnTo>
                <a:lnTo>
                  <a:pt x="1002030" y="628650"/>
                </a:lnTo>
                <a:lnTo>
                  <a:pt x="0" y="626745"/>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Dian numeron paikkamerkki 5">
            <a:extLst>
              <a:ext uri="{FF2B5EF4-FFF2-40B4-BE49-F238E27FC236}">
                <a16:creationId xmlns:a16="http://schemas.microsoft.com/office/drawing/2014/main" id="{91174B56-777A-B809-BF53-B17087310D14}"/>
              </a:ext>
            </a:extLst>
          </p:cNvPr>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200" b="1">
                <a:solidFill>
                  <a:schemeClr val="tx2"/>
                </a:solidFill>
                <a:latin typeface="+mn-lt"/>
              </a:defRPr>
            </a:lvl1pPr>
          </a:lstStyle>
          <a:p>
            <a:fld id="{6E6C4F80-5086-45F4-8BC3-75D0BF506462}" type="slidenum">
              <a:rPr lang="fi-FI" smtClean="0"/>
              <a:pPr/>
              <a:t>‹#›</a:t>
            </a:fld>
            <a:endParaRPr lang="fi-FI"/>
          </a:p>
        </p:txBody>
      </p:sp>
      <p:sp>
        <p:nvSpPr>
          <p:cNvPr id="4" name="Sisällön paikkamerkki 2">
            <a:extLst>
              <a:ext uri="{FF2B5EF4-FFF2-40B4-BE49-F238E27FC236}">
                <a16:creationId xmlns:a16="http://schemas.microsoft.com/office/drawing/2014/main" id="{B6F1E244-50AE-4DB0-883D-42FB54ADB31A}"/>
              </a:ext>
            </a:extLst>
          </p:cNvPr>
          <p:cNvSpPr>
            <a:spLocks noGrp="1"/>
          </p:cNvSpPr>
          <p:nvPr>
            <p:ph idx="10" hasCustomPrompt="1"/>
          </p:nvPr>
        </p:nvSpPr>
        <p:spPr>
          <a:xfrm>
            <a:off x="833377" y="1597307"/>
            <a:ext cx="2523281" cy="4756337"/>
          </a:xfrm>
        </p:spPr>
        <p:txBody>
          <a:bodyPr>
            <a:normAutofit/>
          </a:bodyPr>
          <a:lstStyle>
            <a:lvl1pPr marL="0" indent="0" algn="l">
              <a:buFont typeface="Arial" panose="020B0604020202020204" pitchFamily="34" charset="0"/>
              <a:buNone/>
              <a:defRPr sz="2000" baseline="0">
                <a:solidFill>
                  <a:schemeClr val="tx1"/>
                </a:solidFill>
                <a:latin typeface="+mn-lt"/>
              </a:defRPr>
            </a:lvl1pPr>
            <a:lvl2pPr>
              <a:defRPr sz="2000">
                <a:latin typeface="Gill Sans MT" panose="020B0502020104020203" pitchFamily="34" charset="0"/>
              </a:defRPr>
            </a:lvl2pPr>
            <a:lvl3pPr>
              <a:defRPr sz="20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fi-FI"/>
              <a:t>Tekstiä fontti min. 17</a:t>
            </a:r>
          </a:p>
        </p:txBody>
      </p:sp>
    </p:spTree>
    <p:extLst>
      <p:ext uri="{BB962C8B-B14F-4D97-AF65-F5344CB8AC3E}">
        <p14:creationId xmlns:p14="http://schemas.microsoft.com/office/powerpoint/2010/main" val="261238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CDEEBCF-2431-46D3-9580-FBA793E40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3E9127-A283-4A77-9C2D-26F510998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79ABE39-3375-4D58-B210-C6AFFC5D9B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
              </a:defRPr>
            </a:lvl1pPr>
          </a:lstStyle>
          <a:p>
            <a:fld id="{B0F99C27-382A-0642-9025-28C3031F385A}" type="datetime1">
              <a:t>16.3.2026</a:t>
            </a:fld>
            <a:endParaRPr lang="fi-FI"/>
          </a:p>
        </p:txBody>
      </p:sp>
      <p:sp>
        <p:nvSpPr>
          <p:cNvPr id="5" name="Alatunnisteen paikkamerkki 4">
            <a:extLst>
              <a:ext uri="{FF2B5EF4-FFF2-40B4-BE49-F238E27FC236}">
                <a16:creationId xmlns:a16="http://schemas.microsoft.com/office/drawing/2014/main" id="{1C048758-A140-44A2-A3C4-D026E441C5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
              </a:defRPr>
            </a:lvl1pPr>
          </a:lstStyle>
          <a:p>
            <a:endParaRPr lang="fi-FI"/>
          </a:p>
        </p:txBody>
      </p:sp>
      <p:sp>
        <p:nvSpPr>
          <p:cNvPr id="6" name="Dian numeron paikkamerkki 5">
            <a:extLst>
              <a:ext uri="{FF2B5EF4-FFF2-40B4-BE49-F238E27FC236}">
                <a16:creationId xmlns:a16="http://schemas.microsoft.com/office/drawing/2014/main" id="{C8EF6526-416A-4E6B-B346-38FCA5074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
              </a:defRPr>
            </a:lvl1pPr>
          </a:lstStyle>
          <a:p>
            <a:fld id="{6E6C4F80-5086-45F4-8BC3-75D0BF506462}" type="slidenum">
              <a:rPr lang="fi-FI" smtClean="0"/>
              <a:pPr/>
              <a:t>‹#›</a:t>
            </a:fld>
            <a:endParaRPr lang="fi-FI"/>
          </a:p>
        </p:txBody>
      </p:sp>
    </p:spTree>
    <p:extLst>
      <p:ext uri="{BB962C8B-B14F-4D97-AF65-F5344CB8AC3E}">
        <p14:creationId xmlns:p14="http://schemas.microsoft.com/office/powerpoint/2010/main" val="4009759728"/>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1" r:id="rId3"/>
    <p:sldLayoutId id="2147483673" r:id="rId4"/>
    <p:sldLayoutId id="2147483670" r:id="rId5"/>
    <p:sldLayoutId id="2147483678" r:id="rId6"/>
    <p:sldLayoutId id="2147483675" r:id="rId7"/>
    <p:sldLayoutId id="2147483679" r:id="rId8"/>
    <p:sldLayoutId id="2147483680" r:id="rId9"/>
    <p:sldLayoutId id="2147483671" r:id="rId10"/>
    <p:sldLayoutId id="2147483676" r:id="rId11"/>
    <p:sldLayoutId id="2147483672" r:id="rId12"/>
    <p:sldLayoutId id="2147483674" r:id="rId13"/>
    <p:sldLayoutId id="2147483677" r:id="rId14"/>
    <p:sldLayoutId id="2147483668" r:id="rId15"/>
    <p:sldLayoutId id="2147483650" r:id="rId16"/>
    <p:sldLayoutId id="2147483669" r:id="rId17"/>
    <p:sldLayoutId id="2147483681" r:id="rId18"/>
    <p:sldLayoutId id="2147483655" r:id="rId1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aula.horne@ptt.fi" TargetMode="External"/><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hyperlink" Target="mailto:Jani.laturi@ptt.f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logo, teksti, Grafiikka, symboli&#10;&#10;Tekoälyllä luotu sisältö voi olla virheellistä.">
            <a:extLst>
              <a:ext uri="{FF2B5EF4-FFF2-40B4-BE49-F238E27FC236}">
                <a16:creationId xmlns:a16="http://schemas.microsoft.com/office/drawing/2014/main" id="{A3DA59FB-0885-D58F-4E05-F174AB65A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80" y="4377950"/>
            <a:ext cx="1493520" cy="1051040"/>
          </a:xfrm>
          <a:prstGeom prst="rect">
            <a:avLst/>
          </a:prstGeom>
        </p:spPr>
      </p:pic>
      <p:sp>
        <p:nvSpPr>
          <p:cNvPr id="3" name="Title 2">
            <a:extLst>
              <a:ext uri="{FF2B5EF4-FFF2-40B4-BE49-F238E27FC236}">
                <a16:creationId xmlns:a16="http://schemas.microsoft.com/office/drawing/2014/main" id="{090CEE53-71C8-4FD3-36C1-3E5D88F51AFE}"/>
              </a:ext>
            </a:extLst>
          </p:cNvPr>
          <p:cNvSpPr>
            <a:spLocks noGrp="1"/>
          </p:cNvSpPr>
          <p:nvPr>
            <p:ph type="ctrTitle"/>
          </p:nvPr>
        </p:nvSpPr>
        <p:spPr>
          <a:xfrm>
            <a:off x="6880860" y="3118103"/>
            <a:ext cx="4754880" cy="1706309"/>
          </a:xfrm>
        </p:spPr>
        <p:txBody>
          <a:bodyPr>
            <a:normAutofit fontScale="90000"/>
          </a:bodyPr>
          <a:lstStyle/>
          <a:p>
            <a:br>
              <a:rPr lang="fi-FI" sz="4000" dirty="0"/>
            </a:br>
            <a:br>
              <a:rPr lang="fi-FI" sz="4000" dirty="0"/>
            </a:br>
            <a:br>
              <a:rPr lang="fi-FI" sz="4000" dirty="0"/>
            </a:br>
            <a:br>
              <a:rPr lang="fi-FI" sz="4000" dirty="0"/>
            </a:br>
            <a:br>
              <a:rPr lang="fi-FI" sz="4000" dirty="0"/>
            </a:br>
            <a:br>
              <a:rPr lang="fi-FI" sz="4000" dirty="0"/>
            </a:br>
            <a:br>
              <a:rPr lang="fi-FI" sz="4000" dirty="0"/>
            </a:br>
            <a:br>
              <a:rPr lang="fi-FI" sz="4000" dirty="0"/>
            </a:br>
            <a:br>
              <a:rPr lang="fi-FI" sz="4000" dirty="0"/>
            </a:br>
            <a:br>
              <a:rPr lang="fi-FI" sz="4000" dirty="0"/>
            </a:br>
            <a:br>
              <a:rPr lang="fi-FI" sz="4000" dirty="0"/>
            </a:br>
            <a:br>
              <a:rPr lang="fi-FI" sz="4000" dirty="0"/>
            </a:br>
            <a:br>
              <a:rPr lang="fi-FI" sz="4000" dirty="0"/>
            </a:br>
            <a:br>
              <a:rPr lang="fi-FI" sz="4000" dirty="0"/>
            </a:br>
            <a:r>
              <a:rPr lang="fi-FI" sz="4000" dirty="0" err="1"/>
              <a:t>Societal</a:t>
            </a:r>
            <a:r>
              <a:rPr lang="fi-FI" sz="4000" dirty="0"/>
              <a:t> </a:t>
            </a:r>
            <a:r>
              <a:rPr lang="fi-FI" sz="4000" dirty="0" err="1"/>
              <a:t>aspects</a:t>
            </a:r>
            <a:r>
              <a:rPr lang="fi-FI" sz="4000" dirty="0"/>
              <a:t> of </a:t>
            </a:r>
            <a:r>
              <a:rPr lang="fi-FI" sz="4000" dirty="0" err="1"/>
              <a:t>Nature</a:t>
            </a:r>
            <a:r>
              <a:rPr lang="fi-FI" sz="4000" dirty="0"/>
              <a:t> Credit Markets</a:t>
            </a:r>
            <a:br>
              <a:rPr lang="fi-FI" sz="4000" dirty="0"/>
            </a:br>
            <a:endParaRPr lang="en-FI" sz="4000" dirty="0"/>
          </a:p>
        </p:txBody>
      </p:sp>
      <p:sp>
        <p:nvSpPr>
          <p:cNvPr id="4" name="Subtitle 3">
            <a:extLst>
              <a:ext uri="{FF2B5EF4-FFF2-40B4-BE49-F238E27FC236}">
                <a16:creationId xmlns:a16="http://schemas.microsoft.com/office/drawing/2014/main" id="{593F3F32-5176-F1DD-D721-23DC7004C07D}"/>
              </a:ext>
            </a:extLst>
          </p:cNvPr>
          <p:cNvSpPr>
            <a:spLocks noGrp="1"/>
          </p:cNvSpPr>
          <p:nvPr>
            <p:ph type="subTitle" idx="1"/>
          </p:nvPr>
        </p:nvSpPr>
        <p:spPr/>
        <p:txBody>
          <a:bodyPr>
            <a:normAutofit fontScale="70000" lnSpcReduction="20000"/>
          </a:bodyPr>
          <a:lstStyle/>
          <a:p>
            <a:r>
              <a:rPr lang="fi-FI" sz="2300" dirty="0"/>
              <a:t>Paula Horne</a:t>
            </a:r>
          </a:p>
          <a:p>
            <a:r>
              <a:rPr lang="fi-FI" sz="2300" dirty="0"/>
              <a:t>Pellervo </a:t>
            </a:r>
            <a:r>
              <a:rPr lang="fi-FI" sz="2300" dirty="0" err="1"/>
              <a:t>Economic</a:t>
            </a:r>
            <a:r>
              <a:rPr lang="fi-FI" sz="2300" dirty="0"/>
              <a:t> </a:t>
            </a:r>
            <a:r>
              <a:rPr lang="fi-FI" sz="2300" dirty="0" err="1"/>
              <a:t>Research</a:t>
            </a:r>
            <a:r>
              <a:rPr lang="fi-FI" sz="2300" dirty="0"/>
              <a:t> PTT</a:t>
            </a:r>
          </a:p>
          <a:p>
            <a:endParaRPr lang="fi-FI" dirty="0"/>
          </a:p>
          <a:p>
            <a:r>
              <a:rPr lang="en-US" sz="2000" dirty="0">
                <a:solidFill>
                  <a:schemeClr val="bg2">
                    <a:lumMod val="75000"/>
                  </a:schemeClr>
                </a:solidFill>
              </a:rPr>
              <a:t>Evaluation of the Finnish Biodiversity Offsetting System and Its Applicability in Nature Credit Markets</a:t>
            </a:r>
            <a:endParaRPr lang="en-FI" sz="2000" dirty="0">
              <a:solidFill>
                <a:schemeClr val="bg2">
                  <a:lumMod val="75000"/>
                </a:schemeClr>
              </a:solidFill>
            </a:endParaRPr>
          </a:p>
        </p:txBody>
      </p:sp>
      <p:sp>
        <p:nvSpPr>
          <p:cNvPr id="2" name="Date Placeholder 1">
            <a:extLst>
              <a:ext uri="{FF2B5EF4-FFF2-40B4-BE49-F238E27FC236}">
                <a16:creationId xmlns:a16="http://schemas.microsoft.com/office/drawing/2014/main" id="{AA79E8D8-2B9B-81E7-DBCB-CEB6B3EDF362}"/>
              </a:ext>
            </a:extLst>
          </p:cNvPr>
          <p:cNvSpPr>
            <a:spLocks noGrp="1"/>
          </p:cNvSpPr>
          <p:nvPr>
            <p:ph type="dt" sz="half" idx="11"/>
          </p:nvPr>
        </p:nvSpPr>
        <p:spPr>
          <a:xfrm>
            <a:off x="8892540" y="2071847"/>
            <a:ext cx="2743200" cy="365125"/>
          </a:xfrm>
        </p:spPr>
        <p:txBody>
          <a:bodyPr/>
          <a:lstStyle/>
          <a:p>
            <a:r>
              <a:rPr lang="fi-FI" dirty="0"/>
              <a:t>18.3.2026</a:t>
            </a:r>
          </a:p>
        </p:txBody>
      </p:sp>
      <p:pic>
        <p:nvPicPr>
          <p:cNvPr id="9" name="Kuvan paikkamerkki 8" descr="Kuva, joka sisältää kohteen piha-, kasvi, ruoho, puu&#10;&#10;Tekoälyllä luotu sisältö voi olla virheellistä.">
            <a:extLst>
              <a:ext uri="{FF2B5EF4-FFF2-40B4-BE49-F238E27FC236}">
                <a16:creationId xmlns:a16="http://schemas.microsoft.com/office/drawing/2014/main" id="{16F09358-2EF5-1036-5729-D113840910F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1502" b="11502"/>
          <a:stretch>
            <a:fillRect/>
          </a:stretch>
        </p:blipFill>
        <p:spPr>
          <a:xfrm>
            <a:off x="0" y="0"/>
            <a:ext cx="11876088" cy="6858000"/>
          </a:xfrm>
          <a:noFill/>
        </p:spPr>
      </p:pic>
    </p:spTree>
    <p:extLst>
      <p:ext uri="{BB962C8B-B14F-4D97-AF65-F5344CB8AC3E}">
        <p14:creationId xmlns:p14="http://schemas.microsoft.com/office/powerpoint/2010/main" val="890919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n paikkamerkki 8" descr="Kuva, joka sisältää kohteen piha-, kasvi, ruoho, puu">
            <a:extLst>
              <a:ext uri="{FF2B5EF4-FFF2-40B4-BE49-F238E27FC236}">
                <a16:creationId xmlns:a16="http://schemas.microsoft.com/office/drawing/2014/main" id="{6ED6D823-02A5-9D87-F146-4472D93F69EF}"/>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a:fillRect/>
          </a:stretch>
        </p:blipFill>
        <p:spPr>
          <a:xfrm>
            <a:off x="20" y="10"/>
            <a:ext cx="12191980" cy="6857990"/>
          </a:xfrm>
          <a:prstGeom prst="rect">
            <a:avLst/>
          </a:prstGeom>
          <a:noFill/>
        </p:spPr>
      </p:pic>
      <p:sp>
        <p:nvSpPr>
          <p:cNvPr id="2" name="Dian numeron paikkamerkki 1" hidden="1">
            <a:extLst>
              <a:ext uri="{FF2B5EF4-FFF2-40B4-BE49-F238E27FC236}">
                <a16:creationId xmlns:a16="http://schemas.microsoft.com/office/drawing/2014/main" id="{2AB8CFEE-36A5-FCE5-7B98-6537084DDFA8}"/>
              </a:ext>
            </a:extLst>
          </p:cNvPr>
          <p:cNvSpPr>
            <a:spLocks noGrp="1"/>
          </p:cNvSpPr>
          <p:nvPr>
            <p:ph type="sldNum" sz="quarter" idx="4"/>
          </p:nvPr>
        </p:nvSpPr>
        <p:spPr/>
        <p:txBody>
          <a:bodyPr/>
          <a:lstStyle/>
          <a:p>
            <a:pPr>
              <a:spcAft>
                <a:spcPts val="600"/>
              </a:spcAft>
            </a:pPr>
            <a:fld id="{6E6C4F80-5086-45F4-8BC3-75D0BF506462}" type="slidenum">
              <a:rPr lang="fi-FI" smtClean="0"/>
              <a:pPr>
                <a:spcAft>
                  <a:spcPts val="600"/>
                </a:spcAft>
              </a:pPr>
              <a:t>10</a:t>
            </a:fld>
            <a:r>
              <a:rPr lang="fi-FI"/>
              <a:t>s</a:t>
            </a:r>
          </a:p>
        </p:txBody>
      </p:sp>
      <p:sp>
        <p:nvSpPr>
          <p:cNvPr id="4" name="Tekstiruutu 3">
            <a:extLst>
              <a:ext uri="{FF2B5EF4-FFF2-40B4-BE49-F238E27FC236}">
                <a16:creationId xmlns:a16="http://schemas.microsoft.com/office/drawing/2014/main" id="{FB765B89-9C0F-3DED-794D-138DBAB87760}"/>
              </a:ext>
            </a:extLst>
          </p:cNvPr>
          <p:cNvSpPr txBox="1"/>
          <p:nvPr/>
        </p:nvSpPr>
        <p:spPr>
          <a:xfrm>
            <a:off x="1093304" y="4611757"/>
            <a:ext cx="10426148" cy="1754326"/>
          </a:xfrm>
          <a:prstGeom prst="rect">
            <a:avLst/>
          </a:prstGeom>
          <a:solidFill>
            <a:srgbClr val="DCE7F0">
              <a:alpha val="52157"/>
            </a:srgbClr>
          </a:solidFill>
        </p:spPr>
        <p:txBody>
          <a:bodyPr wrap="square" rtlCol="0">
            <a:spAutoFit/>
          </a:bodyPr>
          <a:lstStyle/>
          <a:p>
            <a:pPr algn="ctr"/>
            <a:r>
              <a:rPr lang="fi-FI" sz="3600" dirty="0" err="1"/>
              <a:t>Thank</a:t>
            </a:r>
            <a:r>
              <a:rPr lang="fi-FI" sz="3600" dirty="0"/>
              <a:t> </a:t>
            </a:r>
            <a:r>
              <a:rPr lang="fi-FI" sz="3600" dirty="0" err="1"/>
              <a:t>you</a:t>
            </a:r>
            <a:r>
              <a:rPr lang="fi-FI" sz="3600" dirty="0"/>
              <a:t>!</a:t>
            </a:r>
          </a:p>
          <a:p>
            <a:pPr algn="ctr"/>
            <a:endParaRPr lang="fi-FI" dirty="0"/>
          </a:p>
          <a:p>
            <a:pPr algn="ctr"/>
            <a:r>
              <a:rPr lang="fi-FI" dirty="0"/>
              <a:t>More </a:t>
            </a:r>
            <a:r>
              <a:rPr lang="fi-FI" dirty="0" err="1"/>
              <a:t>information</a:t>
            </a:r>
            <a:r>
              <a:rPr lang="fi-FI" dirty="0"/>
              <a:t>: </a:t>
            </a:r>
          </a:p>
          <a:p>
            <a:pPr algn="ctr"/>
            <a:r>
              <a:rPr lang="fi-FI" dirty="0">
                <a:solidFill>
                  <a:schemeClr val="tx2">
                    <a:lumMod val="50000"/>
                  </a:schemeClr>
                </a:solidFill>
              </a:rPr>
              <a:t>P</a:t>
            </a:r>
            <a:r>
              <a:rPr lang="fi-FI" dirty="0">
                <a:solidFill>
                  <a:schemeClr val="tx2">
                    <a:lumMod val="50000"/>
                  </a:schemeClr>
                </a:solidFill>
                <a:hlinkClick r:id="rId3">
                  <a:extLst>
                    <a:ext uri="{A12FA001-AC4F-418D-AE19-62706E023703}">
                      <ahyp:hlinkClr xmlns:ahyp="http://schemas.microsoft.com/office/drawing/2018/hyperlinkcolor" val="tx"/>
                    </a:ext>
                  </a:extLst>
                </a:hlinkClick>
              </a:rPr>
              <a:t>aula.horne@ptt.fi</a:t>
            </a:r>
            <a:endParaRPr lang="fi-FI" dirty="0">
              <a:solidFill>
                <a:schemeClr val="tx2">
                  <a:lumMod val="50000"/>
                </a:schemeClr>
              </a:solidFill>
            </a:endParaRPr>
          </a:p>
          <a:p>
            <a:pPr algn="ctr"/>
            <a:r>
              <a:rPr lang="fi-FI" dirty="0">
                <a:solidFill>
                  <a:schemeClr val="tx2">
                    <a:lumMod val="50000"/>
                  </a:schemeClr>
                </a:solidFill>
                <a:hlinkClick r:id="rId4">
                  <a:extLst>
                    <a:ext uri="{A12FA001-AC4F-418D-AE19-62706E023703}">
                      <ahyp:hlinkClr xmlns:ahyp="http://schemas.microsoft.com/office/drawing/2018/hyperlinkcolor" val="tx"/>
                    </a:ext>
                  </a:extLst>
                </a:hlinkClick>
              </a:rPr>
              <a:t>Jani.laturi@ptt</a:t>
            </a:r>
            <a:r>
              <a:rPr lang="fi-FI">
                <a:solidFill>
                  <a:schemeClr val="tx2">
                    <a:lumMod val="50000"/>
                  </a:schemeClr>
                </a:solidFill>
                <a:hlinkClick r:id="rId4">
                  <a:extLst>
                    <a:ext uri="{A12FA001-AC4F-418D-AE19-62706E023703}">
                      <ahyp:hlinkClr xmlns:ahyp="http://schemas.microsoft.com/office/drawing/2018/hyperlinkcolor" val="tx"/>
                    </a:ext>
                  </a:extLst>
                </a:hlinkClick>
              </a:rPr>
              <a:t>.fi</a:t>
            </a:r>
            <a:endParaRPr lang="fi-FI" dirty="0">
              <a:solidFill>
                <a:schemeClr val="tx2">
                  <a:lumMod val="50000"/>
                </a:schemeClr>
              </a:solidFill>
            </a:endParaRPr>
          </a:p>
        </p:txBody>
      </p:sp>
    </p:spTree>
    <p:extLst>
      <p:ext uri="{BB962C8B-B14F-4D97-AF65-F5344CB8AC3E}">
        <p14:creationId xmlns:p14="http://schemas.microsoft.com/office/powerpoint/2010/main" val="280379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8A373-179F-F373-A323-B15438D5E663}"/>
            </a:ext>
          </a:extLst>
        </p:cNvPr>
        <p:cNvGrpSpPr/>
        <p:nvPr/>
      </p:nvGrpSpPr>
      <p:grpSpPr>
        <a:xfrm>
          <a:off x="0" y="0"/>
          <a:ext cx="0" cy="0"/>
          <a:chOff x="0" y="0"/>
          <a:chExt cx="0" cy="0"/>
        </a:xfrm>
      </p:grpSpPr>
      <p:pic>
        <p:nvPicPr>
          <p:cNvPr id="8" name="Kuvan paikkamerkki 8" descr="Kuva, joka sisältää kohteen piha-, kasvi, ruoho, puu">
            <a:extLst>
              <a:ext uri="{FF2B5EF4-FFF2-40B4-BE49-F238E27FC236}">
                <a16:creationId xmlns:a16="http://schemas.microsoft.com/office/drawing/2014/main" id="{961FE276-A119-535F-983F-85D8986C3D95}"/>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a:fillRect/>
          </a:stretch>
        </p:blipFill>
        <p:spPr>
          <a:xfrm>
            <a:off x="20" y="10"/>
            <a:ext cx="12191980" cy="6857990"/>
          </a:xfrm>
          <a:custGeom>
            <a:avLst/>
            <a:gdLst>
              <a:gd name="connsiteX0" fmla="*/ 842513 w 12192000"/>
              <a:gd name="connsiteY0" fmla="*/ 838703 h 6858000"/>
              <a:gd name="connsiteX1" fmla="*/ 842513 w 12192000"/>
              <a:gd name="connsiteY1" fmla="*/ 6019296 h 6858000"/>
              <a:gd name="connsiteX2" fmla="*/ 11349487 w 12192000"/>
              <a:gd name="connsiteY2" fmla="*/ 6019296 h 6858000"/>
              <a:gd name="connsiteX3" fmla="*/ 11349487 w 12192000"/>
              <a:gd name="connsiteY3" fmla="*/ 83870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2513" y="838703"/>
                </a:moveTo>
                <a:lnTo>
                  <a:pt x="842513" y="6019296"/>
                </a:lnTo>
                <a:lnTo>
                  <a:pt x="11349487" y="6019296"/>
                </a:lnTo>
                <a:lnTo>
                  <a:pt x="11349487" y="838703"/>
                </a:lnTo>
                <a:close/>
                <a:moveTo>
                  <a:pt x="0" y="0"/>
                </a:moveTo>
                <a:lnTo>
                  <a:pt x="12192000" y="0"/>
                </a:lnTo>
                <a:lnTo>
                  <a:pt x="12192000" y="6858000"/>
                </a:lnTo>
                <a:lnTo>
                  <a:pt x="0" y="6858000"/>
                </a:lnTo>
                <a:close/>
              </a:path>
            </a:pathLst>
          </a:custGeom>
          <a:noFill/>
        </p:spPr>
      </p:pic>
      <p:sp>
        <p:nvSpPr>
          <p:cNvPr id="3" name="Title 2">
            <a:extLst>
              <a:ext uri="{FF2B5EF4-FFF2-40B4-BE49-F238E27FC236}">
                <a16:creationId xmlns:a16="http://schemas.microsoft.com/office/drawing/2014/main" id="{12146984-AEB1-3B40-9B06-390C4D556369}"/>
              </a:ext>
            </a:extLst>
          </p:cNvPr>
          <p:cNvSpPr>
            <a:spLocks noGrp="1"/>
          </p:cNvSpPr>
          <p:nvPr>
            <p:ph type="title"/>
          </p:nvPr>
        </p:nvSpPr>
        <p:spPr>
          <a:xfrm>
            <a:off x="2170549" y="1088571"/>
            <a:ext cx="7850901" cy="568869"/>
          </a:xfrm>
        </p:spPr>
        <p:txBody>
          <a:bodyPr anchor="ctr">
            <a:noAutofit/>
          </a:bodyPr>
          <a:lstStyle/>
          <a:p>
            <a:r>
              <a:rPr lang="fi-FI" sz="3200" dirty="0"/>
              <a:t>Focus on </a:t>
            </a:r>
            <a:r>
              <a:rPr lang="fi-FI" sz="3200" dirty="0" err="1"/>
              <a:t>the</a:t>
            </a:r>
            <a:r>
              <a:rPr lang="fi-FI" sz="3200" dirty="0"/>
              <a:t> NIPF </a:t>
            </a:r>
            <a:r>
              <a:rPr lang="fi-FI" sz="3200" dirty="0" err="1"/>
              <a:t>owners</a:t>
            </a:r>
            <a:endParaRPr lang="en-FI" sz="3200" dirty="0"/>
          </a:p>
        </p:txBody>
      </p:sp>
      <p:sp>
        <p:nvSpPr>
          <p:cNvPr id="4" name="Subtitle 3">
            <a:extLst>
              <a:ext uri="{FF2B5EF4-FFF2-40B4-BE49-F238E27FC236}">
                <a16:creationId xmlns:a16="http://schemas.microsoft.com/office/drawing/2014/main" id="{A5F285E9-AD46-1F6A-8B22-025504FD9A68}"/>
              </a:ext>
            </a:extLst>
          </p:cNvPr>
          <p:cNvSpPr>
            <a:spLocks noGrp="1"/>
          </p:cNvSpPr>
          <p:nvPr>
            <p:ph idx="1"/>
          </p:nvPr>
        </p:nvSpPr>
        <p:spPr>
          <a:xfrm>
            <a:off x="2179175" y="2121408"/>
            <a:ext cx="7850901" cy="3736467"/>
          </a:xfrm>
        </p:spPr>
        <p:txBody>
          <a:bodyPr vert="horz" lIns="91440" tIns="45720" rIns="91440" bIns="45720" rtlCol="0" anchor="t">
            <a:normAutofit/>
          </a:bodyPr>
          <a:lstStyle/>
          <a:p>
            <a:pPr marL="342900" indent="-342900" algn="l">
              <a:lnSpc>
                <a:spcPct val="110000"/>
              </a:lnSpc>
              <a:buFont typeface="Arial" panose="020B0604020202020204" pitchFamily="34" charset="0"/>
              <a:buChar char="•"/>
            </a:pPr>
            <a:r>
              <a:rPr lang="en-US" sz="1800" dirty="0"/>
              <a:t>Supply side: about half of the forest and forestry land is owned by non-industrial private forest owners (average size 48 ha / forestry land, &gt;5 ha)</a:t>
            </a:r>
          </a:p>
          <a:p>
            <a:pPr marL="342900" indent="-342900" algn="l">
              <a:lnSpc>
                <a:spcPct val="110000"/>
              </a:lnSpc>
              <a:buFont typeface="Arial" panose="020B0604020202020204" pitchFamily="34" charset="0"/>
              <a:buChar char="•"/>
            </a:pPr>
            <a:r>
              <a:rPr lang="en-US" sz="1800" dirty="0"/>
              <a:t>Institutional and public forest ownership – already engaged in Nature Credit markets</a:t>
            </a:r>
          </a:p>
        </p:txBody>
      </p:sp>
      <p:sp>
        <p:nvSpPr>
          <p:cNvPr id="13" name="Slide Number Placeholder 4">
            <a:extLst>
              <a:ext uri="{FF2B5EF4-FFF2-40B4-BE49-F238E27FC236}">
                <a16:creationId xmlns:a16="http://schemas.microsoft.com/office/drawing/2014/main" id="{784CB72C-A820-B2A5-24BE-6F86C9187541}"/>
              </a:ext>
            </a:extLst>
          </p:cNvPr>
          <p:cNvSpPr>
            <a:spLocks noGrp="1"/>
          </p:cNvSpPr>
          <p:nvPr>
            <p:ph type="sldNum" sz="quarter" idx="4"/>
          </p:nvPr>
        </p:nvSpPr>
        <p:spPr>
          <a:xfrm>
            <a:off x="4724400" y="6356349"/>
            <a:ext cx="2743200" cy="365125"/>
          </a:xfrm>
        </p:spPr>
        <p:txBody>
          <a:bodyPr/>
          <a:lstStyle/>
          <a:p>
            <a:pPr>
              <a:spcAft>
                <a:spcPts val="600"/>
              </a:spcAft>
            </a:pPr>
            <a:fld id="{6E6C4F80-5086-45F4-8BC3-75D0BF506462}" type="slidenum">
              <a:rPr lang="fi-FI" smtClean="0"/>
              <a:pPr>
                <a:spcAft>
                  <a:spcPts val="600"/>
                </a:spcAft>
              </a:pPr>
              <a:t>2</a:t>
            </a:fld>
            <a:endParaRPr lang="fi-FI"/>
          </a:p>
        </p:txBody>
      </p:sp>
      <p:sp>
        <p:nvSpPr>
          <p:cNvPr id="2" name="Date Placeholder 1" hidden="1">
            <a:extLst>
              <a:ext uri="{FF2B5EF4-FFF2-40B4-BE49-F238E27FC236}">
                <a16:creationId xmlns:a16="http://schemas.microsoft.com/office/drawing/2014/main" id="{943DDCBD-2BD5-959F-4736-CC81FBA17F45}"/>
              </a:ext>
            </a:extLst>
          </p:cNvPr>
          <p:cNvSpPr>
            <a:spLocks noGrp="1"/>
          </p:cNvSpPr>
          <p:nvPr>
            <p:ph type="dt" sz="half" idx="4294967295"/>
          </p:nvPr>
        </p:nvSpPr>
        <p:spPr>
          <a:xfrm>
            <a:off x="8892540" y="2425383"/>
            <a:ext cx="2743200" cy="365125"/>
          </a:xfrm>
        </p:spPr>
        <p:txBody>
          <a:bodyPr/>
          <a:lstStyle/>
          <a:p>
            <a:pPr>
              <a:spcAft>
                <a:spcPts val="600"/>
              </a:spcAft>
            </a:pPr>
            <a:fld id="{60F79C4E-8164-4040-B08E-D757BE46C772}" type="datetime1">
              <a:rPr lang="fi-FI" smtClean="0"/>
              <a:pPr>
                <a:spcAft>
                  <a:spcPts val="600"/>
                </a:spcAft>
              </a:pPr>
              <a:t>17.3.2026</a:t>
            </a:fld>
            <a:endParaRPr lang="fi-FI"/>
          </a:p>
        </p:txBody>
      </p:sp>
    </p:spTree>
    <p:extLst>
      <p:ext uri="{BB962C8B-B14F-4D97-AF65-F5344CB8AC3E}">
        <p14:creationId xmlns:p14="http://schemas.microsoft.com/office/powerpoint/2010/main" val="36238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D92-79DC-895A-B1DD-BE7532614D55}"/>
              </a:ext>
            </a:extLst>
          </p:cNvPr>
          <p:cNvSpPr>
            <a:spLocks noGrp="1"/>
          </p:cNvSpPr>
          <p:nvPr>
            <p:ph type="title"/>
          </p:nvPr>
        </p:nvSpPr>
        <p:spPr>
          <a:xfrm>
            <a:off x="685800" y="379413"/>
            <a:ext cx="10515600" cy="1006475"/>
          </a:xfrm>
        </p:spPr>
        <p:txBody>
          <a:bodyPr>
            <a:normAutofit/>
          </a:bodyPr>
          <a:lstStyle/>
          <a:p>
            <a:pPr algn="ctr"/>
            <a:r>
              <a:rPr lang="fi-FI" sz="3200" dirty="0"/>
              <a:t>Management </a:t>
            </a:r>
            <a:r>
              <a:rPr lang="fi-FI" sz="3200" dirty="0" err="1"/>
              <a:t>options</a:t>
            </a:r>
            <a:endParaRPr lang="en-FI" sz="3200" dirty="0"/>
          </a:p>
        </p:txBody>
      </p:sp>
      <p:sp>
        <p:nvSpPr>
          <p:cNvPr id="3" name="Content Placeholder 2">
            <a:extLst>
              <a:ext uri="{FF2B5EF4-FFF2-40B4-BE49-F238E27FC236}">
                <a16:creationId xmlns:a16="http://schemas.microsoft.com/office/drawing/2014/main" id="{6CA9DC16-A05D-59F4-2CBF-0A7D012114D3}"/>
              </a:ext>
            </a:extLst>
          </p:cNvPr>
          <p:cNvSpPr>
            <a:spLocks noGrp="1"/>
          </p:cNvSpPr>
          <p:nvPr>
            <p:ph idx="1"/>
          </p:nvPr>
        </p:nvSpPr>
        <p:spPr>
          <a:xfrm>
            <a:off x="846827" y="2647950"/>
            <a:ext cx="3320058" cy="4073523"/>
          </a:xfrm>
        </p:spPr>
        <p:txBody>
          <a:bodyPr>
            <a:normAutofit fontScale="92500" lnSpcReduction="20000"/>
          </a:bodyPr>
          <a:lstStyle/>
          <a:p>
            <a:r>
              <a:rPr lang="fi-FI" sz="1800" b="1" dirty="0" err="1"/>
              <a:t>Ecological</a:t>
            </a:r>
            <a:r>
              <a:rPr lang="fi-FI" sz="1800" b="1" dirty="0"/>
              <a:t> </a:t>
            </a:r>
            <a:r>
              <a:rPr lang="fi-FI" sz="1800" b="1" dirty="0" err="1"/>
              <a:t>restoration</a:t>
            </a:r>
            <a:endParaRPr lang="fi-FI" sz="1800" b="1" dirty="0"/>
          </a:p>
          <a:p>
            <a:pPr marL="342900" indent="-342900" algn="l">
              <a:buFont typeface="Arial" panose="020B0604020202020204" pitchFamily="34" charset="0"/>
              <a:buChar char="•"/>
            </a:pPr>
            <a:r>
              <a:rPr lang="en-US" sz="1800" dirty="0"/>
              <a:t>Improves degraded ecosystems</a:t>
            </a:r>
          </a:p>
          <a:p>
            <a:pPr marL="342900" indent="-342900" algn="l">
              <a:buFont typeface="Arial" panose="020B0604020202020204" pitchFamily="34" charset="0"/>
              <a:buChar char="•"/>
            </a:pPr>
            <a:r>
              <a:rPr lang="en-US" sz="1800" dirty="0"/>
              <a:t>Additionality can be demonstrated clearly; there may be a time lag before outcomes are realized</a:t>
            </a:r>
          </a:p>
          <a:p>
            <a:pPr marL="342900" indent="-342900" algn="l">
              <a:buFont typeface="Arial" panose="020B0604020202020204" pitchFamily="34" charset="0"/>
              <a:buChar char="•"/>
            </a:pPr>
            <a:r>
              <a:rPr lang="en-US" sz="1800" dirty="0"/>
              <a:t>Active in nature; often implemented as a one-off intervention, although follow-up measures may be required</a:t>
            </a:r>
          </a:p>
          <a:p>
            <a:pPr marL="342900" indent="-342900" algn="l">
              <a:buFont typeface="Arial" panose="020B0604020202020204" pitchFamily="34" charset="0"/>
              <a:buChar char="•"/>
            </a:pPr>
            <a:r>
              <a:rPr lang="en-US" sz="1800" dirty="0"/>
              <a:t>Generally permanent</a:t>
            </a:r>
          </a:p>
          <a:p>
            <a:pPr marL="342900" indent="-342900" algn="l">
              <a:buFont typeface="Arial" panose="020B0604020202020204" pitchFamily="34" charset="0"/>
              <a:buChar char="•"/>
            </a:pPr>
            <a:r>
              <a:rPr lang="en-US" sz="1800" dirty="0"/>
              <a:t>Costs consist largely of direct costs, are concentrated in the initial phase, well suited to results-based approaches</a:t>
            </a:r>
            <a:endParaRPr lang="fi-FI" sz="1800" dirty="0"/>
          </a:p>
        </p:txBody>
      </p:sp>
      <p:sp>
        <p:nvSpPr>
          <p:cNvPr id="4" name="Content Placeholder 3">
            <a:extLst>
              <a:ext uri="{FF2B5EF4-FFF2-40B4-BE49-F238E27FC236}">
                <a16:creationId xmlns:a16="http://schemas.microsoft.com/office/drawing/2014/main" id="{E603606C-5799-0491-C198-0FF4FDEA97AC}"/>
              </a:ext>
            </a:extLst>
          </p:cNvPr>
          <p:cNvSpPr>
            <a:spLocks noGrp="1"/>
          </p:cNvSpPr>
          <p:nvPr>
            <p:ph idx="10"/>
          </p:nvPr>
        </p:nvSpPr>
        <p:spPr>
          <a:xfrm>
            <a:off x="4444598" y="2505456"/>
            <a:ext cx="3320058" cy="4216017"/>
          </a:xfrm>
        </p:spPr>
        <p:txBody>
          <a:bodyPr>
            <a:normAutofit/>
          </a:bodyPr>
          <a:lstStyle/>
          <a:p>
            <a:r>
              <a:rPr lang="fi-FI" sz="1700" b="1" dirty="0" err="1"/>
              <a:t>Conservation</a:t>
            </a:r>
            <a:endParaRPr lang="fi-FI" sz="1700" b="1" dirty="0"/>
          </a:p>
          <a:p>
            <a:pPr marL="285750" indent="-285750" algn="l">
              <a:buFont typeface="Arial" panose="020B0604020202020204" pitchFamily="34" charset="0"/>
              <a:buChar char="•"/>
            </a:pPr>
            <a:r>
              <a:rPr lang="en-US" sz="1700" dirty="0"/>
              <a:t>Based on securing existing ecological value and preventing its immediate deterioration; outcomes are immediate</a:t>
            </a:r>
          </a:p>
          <a:p>
            <a:pPr marL="285750" indent="-285750" algn="l">
              <a:buFont typeface="Arial" panose="020B0604020202020204" pitchFamily="34" charset="0"/>
              <a:buChar char="•"/>
            </a:pPr>
            <a:r>
              <a:rPr lang="en-US" sz="1700" dirty="0"/>
              <a:t>Additionality is open to differing interpretations</a:t>
            </a:r>
          </a:p>
          <a:p>
            <a:pPr marL="285750" indent="-285750" algn="l">
              <a:buFont typeface="Arial" panose="020B0604020202020204" pitchFamily="34" charset="0"/>
              <a:buChar char="•"/>
            </a:pPr>
            <a:r>
              <a:rPr lang="en-US" sz="1700" dirty="0"/>
              <a:t>Passive </a:t>
            </a:r>
          </a:p>
          <a:p>
            <a:pPr marL="285750" indent="-285750" algn="l">
              <a:buFont typeface="Arial" panose="020B0604020202020204" pitchFamily="34" charset="0"/>
              <a:buChar char="•"/>
            </a:pPr>
            <a:r>
              <a:rPr lang="en-US" sz="1700" dirty="0"/>
              <a:t>May be permanent or fixed-termed</a:t>
            </a:r>
          </a:p>
          <a:p>
            <a:pPr marL="285750" indent="-285750" algn="l">
              <a:buFont typeface="Arial" panose="020B0604020202020204" pitchFamily="34" charset="0"/>
              <a:buChar char="•"/>
            </a:pPr>
            <a:r>
              <a:rPr lang="en-US" sz="1700" dirty="0"/>
              <a:t>Costs consist of opportunity costs; not well suited to results-based financing</a:t>
            </a:r>
            <a:endParaRPr lang="en-FI" sz="1700" dirty="0"/>
          </a:p>
        </p:txBody>
      </p:sp>
      <p:sp>
        <p:nvSpPr>
          <p:cNvPr id="5" name="Content Placeholder 4">
            <a:extLst>
              <a:ext uri="{FF2B5EF4-FFF2-40B4-BE49-F238E27FC236}">
                <a16:creationId xmlns:a16="http://schemas.microsoft.com/office/drawing/2014/main" id="{8A413222-C7A2-823C-F49D-E8411317A01B}"/>
              </a:ext>
            </a:extLst>
          </p:cNvPr>
          <p:cNvSpPr>
            <a:spLocks noGrp="1"/>
          </p:cNvSpPr>
          <p:nvPr>
            <p:ph idx="11"/>
          </p:nvPr>
        </p:nvSpPr>
        <p:spPr>
          <a:xfrm>
            <a:off x="8033742" y="2647951"/>
            <a:ext cx="3320058" cy="3708398"/>
          </a:xfrm>
        </p:spPr>
        <p:txBody>
          <a:bodyPr>
            <a:noAutofit/>
          </a:bodyPr>
          <a:lstStyle/>
          <a:p>
            <a:r>
              <a:rPr lang="fi-FI" sz="1700" b="1" dirty="0" err="1"/>
              <a:t>Nature</a:t>
            </a:r>
            <a:r>
              <a:rPr lang="fi-FI" sz="1700" b="1" dirty="0"/>
              <a:t> management</a:t>
            </a:r>
          </a:p>
          <a:p>
            <a:pPr marL="285750" indent="-285750" algn="l">
              <a:buFont typeface="Arial" panose="020B0604020202020204" pitchFamily="34" charset="0"/>
              <a:buChar char="•"/>
            </a:pPr>
            <a:r>
              <a:rPr lang="en-US" sz="1700" dirty="0"/>
              <a:t>Embedded in agricultural and forestry practices; improves ecological condition; realization of outcomes vary </a:t>
            </a:r>
          </a:p>
          <a:p>
            <a:pPr marL="285750" indent="-285750" algn="l">
              <a:buFont typeface="Arial" panose="020B0604020202020204" pitchFamily="34" charset="0"/>
              <a:buChar char="•"/>
            </a:pPr>
            <a:r>
              <a:rPr lang="en-US" sz="1700" dirty="0"/>
              <a:t>Additionality can be demonstrated</a:t>
            </a:r>
          </a:p>
          <a:p>
            <a:pPr marL="285750" indent="-285750" algn="l">
              <a:buFont typeface="Arial" panose="020B0604020202020204" pitchFamily="34" charset="0"/>
              <a:buChar char="•"/>
            </a:pPr>
            <a:r>
              <a:rPr lang="en-US" sz="1700" dirty="0"/>
              <a:t>Includes both active and passive measures</a:t>
            </a:r>
          </a:p>
          <a:p>
            <a:pPr marL="285750" indent="-285750" algn="l">
              <a:buFont typeface="Arial" panose="020B0604020202020204" pitchFamily="34" charset="0"/>
              <a:buChar char="•"/>
            </a:pPr>
            <a:r>
              <a:rPr lang="en-US" sz="1700" dirty="0"/>
              <a:t>Generally fixed-termed</a:t>
            </a:r>
          </a:p>
          <a:p>
            <a:pPr marL="285750" indent="-285750" algn="l">
              <a:buFont typeface="Arial" panose="020B0604020202020204" pitchFamily="34" charset="0"/>
              <a:buChar char="•"/>
            </a:pPr>
            <a:r>
              <a:rPr lang="en-US" sz="1700" dirty="0"/>
              <a:t>Costs consist of direct costs and/or opportunity costs; results-based approaches are applicable</a:t>
            </a:r>
            <a:endParaRPr lang="fi-FI" sz="1700" dirty="0"/>
          </a:p>
        </p:txBody>
      </p:sp>
      <p:sp>
        <p:nvSpPr>
          <p:cNvPr id="6" name="Slide Number Placeholder 5">
            <a:extLst>
              <a:ext uri="{FF2B5EF4-FFF2-40B4-BE49-F238E27FC236}">
                <a16:creationId xmlns:a16="http://schemas.microsoft.com/office/drawing/2014/main" id="{F21502AA-8733-3747-F588-E159F8CED60F}"/>
              </a:ext>
            </a:extLst>
          </p:cNvPr>
          <p:cNvSpPr>
            <a:spLocks noGrp="1"/>
          </p:cNvSpPr>
          <p:nvPr>
            <p:ph type="sldNum" sz="quarter" idx="4"/>
          </p:nvPr>
        </p:nvSpPr>
        <p:spPr/>
        <p:txBody>
          <a:bodyPr/>
          <a:lstStyle/>
          <a:p>
            <a:fld id="{6E6C4F80-5086-45F4-8BC3-75D0BF506462}" type="slidenum">
              <a:rPr lang="fi-FI" smtClean="0"/>
              <a:pPr/>
              <a:t>3</a:t>
            </a:fld>
            <a:endParaRPr lang="fi-FI"/>
          </a:p>
        </p:txBody>
      </p:sp>
      <p:sp>
        <p:nvSpPr>
          <p:cNvPr id="7" name="AutoShape 2" descr="Luotu kuva: Metsän salaisuus ja lahopuut">
            <a:extLst>
              <a:ext uri="{FF2B5EF4-FFF2-40B4-BE49-F238E27FC236}">
                <a16:creationId xmlns:a16="http://schemas.microsoft.com/office/drawing/2014/main" id="{F4B90EBA-EF05-F87A-3485-3C96A436495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8265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8CFE6-7F6A-BF89-F268-0197CA97DDC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68BDA7B-C7FC-2589-8CF8-7BD89F1874F2}"/>
              </a:ext>
            </a:extLst>
          </p:cNvPr>
          <p:cNvSpPr>
            <a:spLocks noGrp="1"/>
          </p:cNvSpPr>
          <p:nvPr>
            <p:ph type="title"/>
          </p:nvPr>
        </p:nvSpPr>
        <p:spPr>
          <a:xfrm>
            <a:off x="1250886" y="2505456"/>
            <a:ext cx="2542310" cy="2553462"/>
          </a:xfrm>
        </p:spPr>
        <p:txBody>
          <a:bodyPr>
            <a:normAutofit fontScale="90000"/>
          </a:bodyPr>
          <a:lstStyle/>
          <a:p>
            <a:r>
              <a:rPr lang="fi-FI" sz="2000" dirty="0" err="1">
                <a:solidFill>
                  <a:schemeClr val="tx1"/>
                </a:solidFill>
              </a:rPr>
              <a:t>Highest</a:t>
            </a:r>
            <a:r>
              <a:rPr lang="fi-FI" sz="2000" dirty="0">
                <a:solidFill>
                  <a:schemeClr val="tx1"/>
                </a:solidFill>
              </a:rPr>
              <a:t> </a:t>
            </a:r>
            <a:r>
              <a:rPr lang="fi-FI" sz="2000" dirty="0" err="1">
                <a:solidFill>
                  <a:schemeClr val="tx1"/>
                </a:solidFill>
              </a:rPr>
              <a:t>interest</a:t>
            </a:r>
            <a:r>
              <a:rPr lang="fi-FI" sz="2000" dirty="0">
                <a:solidFill>
                  <a:schemeClr val="tx1"/>
                </a:solidFill>
              </a:rPr>
              <a:t> in </a:t>
            </a:r>
            <a:r>
              <a:rPr lang="fi-FI" sz="2000" dirty="0" err="1">
                <a:solidFill>
                  <a:schemeClr val="tx1"/>
                </a:solidFill>
              </a:rPr>
              <a:t>measures</a:t>
            </a:r>
            <a:r>
              <a:rPr lang="fi-FI" sz="2000" dirty="0">
                <a:solidFill>
                  <a:schemeClr val="tx1"/>
                </a:solidFill>
              </a:rPr>
              <a:t> </a:t>
            </a:r>
            <a:r>
              <a:rPr lang="fi-FI" sz="2000" dirty="0" err="1">
                <a:solidFill>
                  <a:schemeClr val="tx1"/>
                </a:solidFill>
              </a:rPr>
              <a:t>which</a:t>
            </a:r>
            <a:r>
              <a:rPr lang="fi-FI" sz="2000" dirty="0">
                <a:solidFill>
                  <a:schemeClr val="tx1"/>
                </a:solidFill>
              </a:rPr>
              <a:t> </a:t>
            </a:r>
            <a:r>
              <a:rPr lang="fi-FI" sz="2000" dirty="0" err="1">
                <a:solidFill>
                  <a:schemeClr val="tx1"/>
                </a:solidFill>
              </a:rPr>
              <a:t>are</a:t>
            </a:r>
            <a:r>
              <a:rPr lang="fi-FI" sz="2000" dirty="0">
                <a:solidFill>
                  <a:schemeClr val="tx1"/>
                </a:solidFill>
              </a:rPr>
              <a:t> </a:t>
            </a:r>
            <a:r>
              <a:rPr lang="fi-FI" sz="2000" dirty="0" err="1">
                <a:solidFill>
                  <a:schemeClr val="tx1"/>
                </a:solidFill>
              </a:rPr>
              <a:t>compatible</a:t>
            </a:r>
            <a:r>
              <a:rPr lang="fi-FI" sz="2000" dirty="0">
                <a:solidFill>
                  <a:schemeClr val="tx1"/>
                </a:solidFill>
              </a:rPr>
              <a:t> </a:t>
            </a:r>
            <a:r>
              <a:rPr lang="fi-FI" sz="2000" dirty="0" err="1">
                <a:solidFill>
                  <a:schemeClr val="tx1"/>
                </a:solidFill>
              </a:rPr>
              <a:t>with</a:t>
            </a:r>
            <a:r>
              <a:rPr lang="fi-FI" sz="2000" dirty="0">
                <a:solidFill>
                  <a:schemeClr val="tx1"/>
                </a:solidFill>
              </a:rPr>
              <a:t> </a:t>
            </a:r>
            <a:r>
              <a:rPr lang="fi-FI" sz="2000" dirty="0" err="1">
                <a:solidFill>
                  <a:schemeClr val="tx1"/>
                </a:solidFill>
              </a:rPr>
              <a:t>active</a:t>
            </a:r>
            <a:r>
              <a:rPr lang="fi-FI" sz="2000" dirty="0">
                <a:solidFill>
                  <a:schemeClr val="tx1"/>
                </a:solidFill>
              </a:rPr>
              <a:t> </a:t>
            </a:r>
            <a:r>
              <a:rPr lang="fi-FI" sz="2000" dirty="0" err="1">
                <a:solidFill>
                  <a:schemeClr val="tx1"/>
                </a:solidFill>
              </a:rPr>
              <a:t>farming</a:t>
            </a:r>
            <a:r>
              <a:rPr lang="fi-FI" sz="2000" dirty="0">
                <a:solidFill>
                  <a:schemeClr val="tx1"/>
                </a:solidFill>
              </a:rPr>
              <a:t> </a:t>
            </a:r>
            <a:r>
              <a:rPr lang="fi-FI" sz="2000" dirty="0" err="1">
                <a:solidFill>
                  <a:schemeClr val="tx1"/>
                </a:solidFill>
              </a:rPr>
              <a:t>or</a:t>
            </a:r>
            <a:r>
              <a:rPr lang="fi-FI" sz="2000" dirty="0">
                <a:solidFill>
                  <a:schemeClr val="tx1"/>
                </a:solidFill>
              </a:rPr>
              <a:t> </a:t>
            </a:r>
            <a:r>
              <a:rPr lang="fi-FI" sz="2000" dirty="0" err="1">
                <a:solidFill>
                  <a:schemeClr val="tx1"/>
                </a:solidFill>
              </a:rPr>
              <a:t>forest</a:t>
            </a:r>
            <a:r>
              <a:rPr lang="fi-FI" sz="2000" dirty="0">
                <a:solidFill>
                  <a:schemeClr val="tx1"/>
                </a:solidFill>
              </a:rPr>
              <a:t> management</a:t>
            </a:r>
            <a:br>
              <a:rPr lang="fi-FI" sz="2000" dirty="0">
                <a:solidFill>
                  <a:schemeClr val="tx1"/>
                </a:solidFill>
              </a:rPr>
            </a:br>
            <a:r>
              <a:rPr lang="fi-FI" sz="2000" dirty="0">
                <a:solidFill>
                  <a:schemeClr val="tx1"/>
                </a:solidFill>
              </a:rPr>
              <a:t>= </a:t>
            </a:r>
            <a:r>
              <a:rPr lang="fi-FI" sz="2000" dirty="0" err="1">
                <a:solidFill>
                  <a:schemeClr val="tx1"/>
                </a:solidFill>
              </a:rPr>
              <a:t>nature</a:t>
            </a:r>
            <a:r>
              <a:rPr lang="fi-FI" sz="2000" dirty="0">
                <a:solidFill>
                  <a:schemeClr val="tx1"/>
                </a:solidFill>
              </a:rPr>
              <a:t> management</a:t>
            </a:r>
            <a:br>
              <a:rPr lang="fi-FI" sz="1800" dirty="0">
                <a:solidFill>
                  <a:schemeClr val="tx1"/>
                </a:solidFill>
              </a:rPr>
            </a:br>
            <a:br>
              <a:rPr lang="fi-FI" sz="1800" dirty="0">
                <a:solidFill>
                  <a:schemeClr val="tx1"/>
                </a:solidFill>
              </a:rPr>
            </a:br>
            <a:br>
              <a:rPr lang="en-FI" sz="1800" dirty="0"/>
            </a:br>
            <a:br>
              <a:rPr lang="fi-FI" sz="2800" dirty="0"/>
            </a:br>
            <a:br>
              <a:rPr lang="fi-FI" sz="2800" dirty="0"/>
            </a:br>
            <a:endParaRPr lang="fi-FI" sz="2800" dirty="0"/>
          </a:p>
        </p:txBody>
      </p:sp>
      <p:graphicFrame>
        <p:nvGraphicFramePr>
          <p:cNvPr id="7" name="Sisällön paikkamerkki 6">
            <a:extLst>
              <a:ext uri="{FF2B5EF4-FFF2-40B4-BE49-F238E27FC236}">
                <a16:creationId xmlns:a16="http://schemas.microsoft.com/office/drawing/2014/main" id="{D72251D2-8B5C-8E22-DB0E-30F193523FDB}"/>
              </a:ext>
            </a:extLst>
          </p:cNvPr>
          <p:cNvGraphicFramePr>
            <a:graphicFrameLocks noGrp="1"/>
          </p:cNvGraphicFramePr>
          <p:nvPr>
            <p:ph idx="1"/>
          </p:nvPr>
        </p:nvGraphicFramePr>
        <p:xfrm>
          <a:off x="5675376" y="1073467"/>
          <a:ext cx="5265738" cy="4881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an numeron paikkamerkki 3">
            <a:extLst>
              <a:ext uri="{FF2B5EF4-FFF2-40B4-BE49-F238E27FC236}">
                <a16:creationId xmlns:a16="http://schemas.microsoft.com/office/drawing/2014/main" id="{8A1F2C2F-F58A-7203-1231-9FD8A01EA652}"/>
              </a:ext>
            </a:extLst>
          </p:cNvPr>
          <p:cNvSpPr>
            <a:spLocks noGrp="1"/>
          </p:cNvSpPr>
          <p:nvPr>
            <p:ph type="sldNum" sz="quarter" idx="4"/>
          </p:nvPr>
        </p:nvSpPr>
        <p:spPr/>
        <p:txBody>
          <a:bodyPr/>
          <a:lstStyle/>
          <a:p>
            <a:fld id="{4568B12C-40D5-CC47-9013-9BA22EF9994B}" type="slidenum">
              <a:rPr lang="fi-FI" smtClean="0"/>
              <a:pPr/>
              <a:t>4</a:t>
            </a:fld>
            <a:endParaRPr lang="fi-FI"/>
          </a:p>
        </p:txBody>
      </p:sp>
      <p:pic>
        <p:nvPicPr>
          <p:cNvPr id="5" name="Kuvan paikkamerkki 8" descr="Kuva, joka sisältää kohteen piha-, kasvi, ruoho, puu">
            <a:extLst>
              <a:ext uri="{FF2B5EF4-FFF2-40B4-BE49-F238E27FC236}">
                <a16:creationId xmlns:a16="http://schemas.microsoft.com/office/drawing/2014/main" id="{8301CFA4-EF45-62BE-AAB6-33C1BB5C11E1}"/>
              </a:ext>
            </a:extLst>
          </p:cNvPr>
          <p:cNvPicPr>
            <a:picLocks noChangeAspect="1"/>
          </p:cNvPicPr>
          <p:nvPr/>
        </p:nvPicPr>
        <p:blipFill>
          <a:blip r:embed="rId7">
            <a:extLst>
              <a:ext uri="{28A0092B-C50C-407E-A947-70E740481C1C}">
                <a14:useLocalDpi xmlns:a14="http://schemas.microsoft.com/office/drawing/2010/main" val="0"/>
              </a:ext>
            </a:extLst>
          </a:blip>
          <a:srcRect t="12500" b="12500"/>
          <a:stretch>
            <a:fillRect/>
          </a:stretch>
        </p:blipFill>
        <p:spPr>
          <a:xfrm>
            <a:off x="20" y="10"/>
            <a:ext cx="12191980" cy="6857990"/>
          </a:xfrm>
          <a:custGeom>
            <a:avLst/>
            <a:gdLst>
              <a:gd name="connsiteX0" fmla="*/ 842513 w 12192000"/>
              <a:gd name="connsiteY0" fmla="*/ 838703 h 6858000"/>
              <a:gd name="connsiteX1" fmla="*/ 842513 w 12192000"/>
              <a:gd name="connsiteY1" fmla="*/ 6019296 h 6858000"/>
              <a:gd name="connsiteX2" fmla="*/ 11349487 w 12192000"/>
              <a:gd name="connsiteY2" fmla="*/ 6019296 h 6858000"/>
              <a:gd name="connsiteX3" fmla="*/ 11349487 w 12192000"/>
              <a:gd name="connsiteY3" fmla="*/ 83870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2513" y="838703"/>
                </a:moveTo>
                <a:lnTo>
                  <a:pt x="842513" y="6019296"/>
                </a:lnTo>
                <a:lnTo>
                  <a:pt x="11349487" y="6019296"/>
                </a:lnTo>
                <a:lnTo>
                  <a:pt x="11349487" y="838703"/>
                </a:lnTo>
                <a:close/>
                <a:moveTo>
                  <a:pt x="0" y="0"/>
                </a:moveTo>
                <a:lnTo>
                  <a:pt x="12192000" y="0"/>
                </a:lnTo>
                <a:lnTo>
                  <a:pt x="12192000" y="6858000"/>
                </a:lnTo>
                <a:lnTo>
                  <a:pt x="0" y="6858000"/>
                </a:lnTo>
                <a:close/>
              </a:path>
            </a:pathLst>
          </a:custGeom>
          <a:noFill/>
        </p:spPr>
      </p:pic>
      <p:graphicFrame>
        <p:nvGraphicFramePr>
          <p:cNvPr id="9" name="Kaavio 8">
            <a:extLst>
              <a:ext uri="{FF2B5EF4-FFF2-40B4-BE49-F238E27FC236}">
                <a16:creationId xmlns:a16="http://schemas.microsoft.com/office/drawing/2014/main" id="{52029E56-57A3-FF94-BE56-E54033DAA263}"/>
              </a:ext>
            </a:extLst>
          </p:cNvPr>
          <p:cNvGraphicFramePr/>
          <p:nvPr>
            <p:extLst>
              <p:ext uri="{D42A27DB-BD31-4B8C-83A1-F6EECF244321}">
                <p14:modId xmlns:p14="http://schemas.microsoft.com/office/powerpoint/2010/main" val="532078339"/>
              </p:ext>
            </p:extLst>
          </p:nvPr>
        </p:nvGraphicFramePr>
        <p:xfrm>
          <a:off x="3879273" y="1975586"/>
          <a:ext cx="7314826" cy="3979443"/>
        </p:xfrm>
        <a:graphic>
          <a:graphicData uri="http://schemas.openxmlformats.org/drawingml/2006/chart">
            <c:chart xmlns:c="http://schemas.openxmlformats.org/drawingml/2006/chart" xmlns:r="http://schemas.openxmlformats.org/officeDocument/2006/relationships" r:id="rId8"/>
          </a:graphicData>
        </a:graphic>
      </p:graphicFrame>
      <p:sp>
        <p:nvSpPr>
          <p:cNvPr id="10" name="Tekstiruutu 9">
            <a:extLst>
              <a:ext uri="{FF2B5EF4-FFF2-40B4-BE49-F238E27FC236}">
                <a16:creationId xmlns:a16="http://schemas.microsoft.com/office/drawing/2014/main" id="{7F83BCE8-B764-3306-EE5B-C4A7D120AC60}"/>
              </a:ext>
            </a:extLst>
          </p:cNvPr>
          <p:cNvSpPr txBox="1"/>
          <p:nvPr/>
        </p:nvSpPr>
        <p:spPr>
          <a:xfrm>
            <a:off x="7578437" y="951231"/>
            <a:ext cx="3843466" cy="276999"/>
          </a:xfrm>
          <a:prstGeom prst="rect">
            <a:avLst/>
          </a:prstGeom>
          <a:noFill/>
        </p:spPr>
        <p:txBody>
          <a:bodyPr wrap="square" rtlCol="0">
            <a:spAutoFit/>
          </a:bodyPr>
          <a:lstStyle/>
          <a:p>
            <a:r>
              <a:rPr lang="fi-FI" sz="1200" dirty="0" err="1"/>
              <a:t>Source</a:t>
            </a:r>
            <a:r>
              <a:rPr lang="fi-FI" sz="1200" dirty="0"/>
              <a:t>: Korhonen ym. 2024 MTK &amp; SLC </a:t>
            </a:r>
            <a:r>
              <a:rPr lang="fi-FI" sz="1200" dirty="0" err="1"/>
              <a:t>bd</a:t>
            </a:r>
            <a:r>
              <a:rPr lang="fi-FI" sz="1200" dirty="0"/>
              <a:t> tiekartta</a:t>
            </a:r>
          </a:p>
        </p:txBody>
      </p:sp>
      <p:sp>
        <p:nvSpPr>
          <p:cNvPr id="3" name="Tekstiruutu 2">
            <a:extLst>
              <a:ext uri="{FF2B5EF4-FFF2-40B4-BE49-F238E27FC236}">
                <a16:creationId xmlns:a16="http://schemas.microsoft.com/office/drawing/2014/main" id="{FAB33609-5C7F-7F66-578C-6062A8D093CA}"/>
              </a:ext>
            </a:extLst>
          </p:cNvPr>
          <p:cNvSpPr txBox="1"/>
          <p:nvPr/>
        </p:nvSpPr>
        <p:spPr>
          <a:xfrm>
            <a:off x="7903511" y="5321994"/>
            <a:ext cx="3164096" cy="584775"/>
          </a:xfrm>
          <a:prstGeom prst="rect">
            <a:avLst/>
          </a:prstGeom>
          <a:noFill/>
        </p:spPr>
        <p:txBody>
          <a:bodyPr wrap="square" rtlCol="0">
            <a:spAutoFit/>
          </a:bodyPr>
          <a:lstStyle/>
          <a:p>
            <a:r>
              <a:rPr lang="en-US" sz="1600" dirty="0"/>
              <a:t>Hectares of sites with nature values applicable</a:t>
            </a:r>
            <a:endParaRPr lang="fi-FI" sz="1600" dirty="0"/>
          </a:p>
        </p:txBody>
      </p:sp>
      <p:sp>
        <p:nvSpPr>
          <p:cNvPr id="6" name="Oikea aaltosulje 5">
            <a:extLst>
              <a:ext uri="{FF2B5EF4-FFF2-40B4-BE49-F238E27FC236}">
                <a16:creationId xmlns:a16="http://schemas.microsoft.com/office/drawing/2014/main" id="{A0CE5FE0-DD9F-7E0B-7239-5763903CAA07}"/>
              </a:ext>
            </a:extLst>
          </p:cNvPr>
          <p:cNvSpPr/>
          <p:nvPr/>
        </p:nvSpPr>
        <p:spPr>
          <a:xfrm>
            <a:off x="7244437" y="5368332"/>
            <a:ext cx="292249" cy="49209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i-FI"/>
          </a:p>
        </p:txBody>
      </p:sp>
      <p:sp>
        <p:nvSpPr>
          <p:cNvPr id="11" name="Tekstiruutu 10">
            <a:extLst>
              <a:ext uri="{FF2B5EF4-FFF2-40B4-BE49-F238E27FC236}">
                <a16:creationId xmlns:a16="http://schemas.microsoft.com/office/drawing/2014/main" id="{D570CDE6-AD1C-34F0-208F-0DE510FFC6DE}"/>
              </a:ext>
            </a:extLst>
          </p:cNvPr>
          <p:cNvSpPr txBox="1"/>
          <p:nvPr/>
        </p:nvSpPr>
        <p:spPr>
          <a:xfrm>
            <a:off x="1143000" y="1047629"/>
            <a:ext cx="6094476" cy="830997"/>
          </a:xfrm>
          <a:prstGeom prst="rect">
            <a:avLst/>
          </a:prstGeom>
          <a:noFill/>
        </p:spPr>
        <p:txBody>
          <a:bodyPr wrap="square">
            <a:spAutoFit/>
          </a:bodyPr>
          <a:lstStyle/>
          <a:p>
            <a:r>
              <a:rPr lang="fi-FI" sz="2400" dirty="0" err="1">
                <a:solidFill>
                  <a:schemeClr val="tx2"/>
                </a:solidFill>
                <a:latin typeface="+mj-lt"/>
                <a:ea typeface="+mj-ea"/>
                <a:cs typeface="+mj-cs"/>
              </a:rPr>
              <a:t>Landowners</a:t>
            </a:r>
            <a:r>
              <a:rPr lang="fi-FI" sz="2400" dirty="0">
                <a:solidFill>
                  <a:schemeClr val="tx2"/>
                </a:solidFill>
                <a:latin typeface="+mj-lt"/>
                <a:ea typeface="+mj-ea"/>
                <a:cs typeface="+mj-cs"/>
              </a:rPr>
              <a:t>’ </a:t>
            </a:r>
            <a:r>
              <a:rPr lang="fi-FI" sz="2400" dirty="0" err="1">
                <a:solidFill>
                  <a:schemeClr val="tx2"/>
                </a:solidFill>
                <a:latin typeface="+mj-lt"/>
                <a:ea typeface="+mj-ea"/>
                <a:cs typeface="+mj-cs"/>
              </a:rPr>
              <a:t>views</a:t>
            </a:r>
            <a:r>
              <a:rPr lang="fi-FI" sz="2400" dirty="0">
                <a:solidFill>
                  <a:schemeClr val="tx2"/>
                </a:solidFill>
                <a:latin typeface="+mj-lt"/>
                <a:ea typeface="+mj-ea"/>
                <a:cs typeface="+mj-cs"/>
              </a:rPr>
              <a:t> of </a:t>
            </a:r>
            <a:r>
              <a:rPr lang="fi-FI" sz="2400" dirty="0" err="1">
                <a:solidFill>
                  <a:schemeClr val="tx2"/>
                </a:solidFill>
                <a:latin typeface="+mj-lt"/>
                <a:ea typeface="+mj-ea"/>
                <a:cs typeface="+mj-cs"/>
              </a:rPr>
              <a:t>different</a:t>
            </a:r>
            <a:r>
              <a:rPr lang="fi-FI" sz="2400" dirty="0">
                <a:solidFill>
                  <a:schemeClr val="tx2"/>
                </a:solidFill>
                <a:latin typeface="+mj-lt"/>
                <a:ea typeface="+mj-ea"/>
                <a:cs typeface="+mj-cs"/>
              </a:rPr>
              <a:t> </a:t>
            </a:r>
            <a:r>
              <a:rPr lang="fi-FI" sz="2400" dirty="0" err="1">
                <a:solidFill>
                  <a:schemeClr val="tx2"/>
                </a:solidFill>
                <a:latin typeface="+mj-lt"/>
                <a:ea typeface="+mj-ea"/>
                <a:cs typeface="+mj-cs"/>
              </a:rPr>
              <a:t>measures</a:t>
            </a:r>
            <a:r>
              <a:rPr lang="fi-FI" sz="2400" dirty="0">
                <a:solidFill>
                  <a:schemeClr val="tx2"/>
                </a:solidFill>
                <a:latin typeface="+mj-lt"/>
                <a:ea typeface="+mj-ea"/>
                <a:cs typeface="+mj-cs"/>
              </a:rPr>
              <a:t> for </a:t>
            </a:r>
            <a:r>
              <a:rPr lang="fi-FI" sz="2400" dirty="0" err="1">
                <a:solidFill>
                  <a:schemeClr val="tx2"/>
                </a:solidFill>
                <a:latin typeface="+mj-lt"/>
                <a:ea typeface="+mj-ea"/>
                <a:cs typeface="+mj-cs"/>
              </a:rPr>
              <a:t>safeguarding</a:t>
            </a:r>
            <a:r>
              <a:rPr lang="fi-FI" sz="2400" dirty="0">
                <a:solidFill>
                  <a:schemeClr val="tx2"/>
                </a:solidFill>
                <a:latin typeface="+mj-lt"/>
                <a:ea typeface="+mj-ea"/>
                <a:cs typeface="+mj-cs"/>
              </a:rPr>
              <a:t> </a:t>
            </a:r>
            <a:r>
              <a:rPr lang="fi-FI" sz="2400" dirty="0" err="1">
                <a:solidFill>
                  <a:schemeClr val="tx2"/>
                </a:solidFill>
                <a:latin typeface="+mj-lt"/>
                <a:ea typeface="+mj-ea"/>
                <a:cs typeface="+mj-cs"/>
              </a:rPr>
              <a:t>biodiversity</a:t>
            </a:r>
            <a:endParaRPr lang="fi-FI" sz="2400" dirty="0">
              <a:solidFill>
                <a:schemeClr val="tx2"/>
              </a:solidFill>
              <a:latin typeface="+mj-lt"/>
              <a:ea typeface="+mj-ea"/>
              <a:cs typeface="+mj-cs"/>
            </a:endParaRPr>
          </a:p>
        </p:txBody>
      </p:sp>
    </p:spTree>
    <p:extLst>
      <p:ext uri="{BB962C8B-B14F-4D97-AF65-F5344CB8AC3E}">
        <p14:creationId xmlns:p14="http://schemas.microsoft.com/office/powerpoint/2010/main" val="353489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938B7-3128-ED2A-CED6-3CF01D7BF91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E4C5376-A523-6C26-E68D-ED64ABD407A4}"/>
              </a:ext>
            </a:extLst>
          </p:cNvPr>
          <p:cNvSpPr>
            <a:spLocks noGrp="1"/>
          </p:cNvSpPr>
          <p:nvPr>
            <p:ph type="title"/>
          </p:nvPr>
        </p:nvSpPr>
        <p:spPr>
          <a:xfrm>
            <a:off x="1142999" y="3013718"/>
            <a:ext cx="4160521" cy="2941311"/>
          </a:xfrm>
        </p:spPr>
        <p:txBody>
          <a:bodyPr>
            <a:normAutofit fontScale="90000"/>
          </a:bodyPr>
          <a:lstStyle/>
          <a:p>
            <a:r>
              <a:rPr lang="fi-FI" sz="2200" dirty="0">
                <a:solidFill>
                  <a:schemeClr val="tx1"/>
                </a:solidFill>
              </a:rPr>
              <a:t>Agricultural </a:t>
            </a:r>
            <a:r>
              <a:rPr lang="fi-FI" sz="2200" dirty="0" err="1">
                <a:solidFill>
                  <a:schemeClr val="tx1"/>
                </a:solidFill>
              </a:rPr>
              <a:t>producers</a:t>
            </a:r>
            <a:r>
              <a:rPr lang="fi-FI" sz="2200" dirty="0">
                <a:solidFill>
                  <a:schemeClr val="tx1"/>
                </a:solidFill>
              </a:rPr>
              <a:t>:</a:t>
            </a:r>
            <a:br>
              <a:rPr lang="fi-FI" sz="1800" dirty="0">
                <a:solidFill>
                  <a:schemeClr val="tx1"/>
                </a:solidFill>
              </a:rPr>
            </a:br>
            <a:r>
              <a:rPr lang="fi-FI" sz="2000" dirty="0">
                <a:solidFill>
                  <a:schemeClr val="tx1"/>
                </a:solidFill>
              </a:rPr>
              <a:t>- </a:t>
            </a:r>
            <a:r>
              <a:rPr lang="fi-FI" sz="2000" dirty="0" err="1">
                <a:solidFill>
                  <a:schemeClr val="tx1"/>
                </a:solidFill>
              </a:rPr>
              <a:t>full-time</a:t>
            </a:r>
            <a:r>
              <a:rPr lang="fi-FI" sz="2000" dirty="0">
                <a:solidFill>
                  <a:schemeClr val="tx1"/>
                </a:solidFill>
              </a:rPr>
              <a:t> </a:t>
            </a:r>
            <a:r>
              <a:rPr lang="fi-FI" sz="2000" dirty="0" err="1">
                <a:solidFill>
                  <a:schemeClr val="tx1"/>
                </a:solidFill>
              </a:rPr>
              <a:t>agricultural</a:t>
            </a:r>
            <a:r>
              <a:rPr lang="fi-FI" sz="2000" dirty="0">
                <a:solidFill>
                  <a:schemeClr val="tx1"/>
                </a:solidFill>
              </a:rPr>
              <a:t> </a:t>
            </a:r>
            <a:r>
              <a:rPr lang="fi-FI" sz="2000" dirty="0" err="1">
                <a:solidFill>
                  <a:schemeClr val="tx1"/>
                </a:solidFill>
              </a:rPr>
              <a:t>producers</a:t>
            </a:r>
            <a:br>
              <a:rPr lang="fi-FI" sz="2000" dirty="0">
                <a:solidFill>
                  <a:schemeClr val="tx1"/>
                </a:solidFill>
              </a:rPr>
            </a:br>
            <a:r>
              <a:rPr lang="fi-FI" sz="2000" dirty="0">
                <a:solidFill>
                  <a:schemeClr val="tx1"/>
                </a:solidFill>
              </a:rPr>
              <a:t>- </a:t>
            </a:r>
            <a:r>
              <a:rPr lang="fi-FI" sz="2000" dirty="0" err="1">
                <a:solidFill>
                  <a:schemeClr val="tx1"/>
                </a:solidFill>
              </a:rPr>
              <a:t>crop</a:t>
            </a:r>
            <a:r>
              <a:rPr lang="fi-FI" sz="2000" dirty="0">
                <a:solidFill>
                  <a:schemeClr val="tx1"/>
                </a:solidFill>
              </a:rPr>
              <a:t> </a:t>
            </a:r>
            <a:r>
              <a:rPr lang="fi-FI" sz="2000" dirty="0" err="1">
                <a:solidFill>
                  <a:schemeClr val="tx1"/>
                </a:solidFill>
              </a:rPr>
              <a:t>farming</a:t>
            </a:r>
            <a:br>
              <a:rPr lang="fi-FI" sz="2000" dirty="0">
                <a:solidFill>
                  <a:schemeClr val="tx1"/>
                </a:solidFill>
              </a:rPr>
            </a:br>
            <a:r>
              <a:rPr lang="fi-FI" sz="2000" dirty="0">
                <a:solidFill>
                  <a:schemeClr val="tx1"/>
                </a:solidFill>
              </a:rPr>
              <a:t>- </a:t>
            </a:r>
            <a:r>
              <a:rPr lang="fi-FI" sz="2000" dirty="0" err="1">
                <a:solidFill>
                  <a:schemeClr val="tx1"/>
                </a:solidFill>
              </a:rPr>
              <a:t>organic</a:t>
            </a:r>
            <a:r>
              <a:rPr lang="fi-FI" sz="2000" dirty="0">
                <a:solidFill>
                  <a:schemeClr val="tx1"/>
                </a:solidFill>
              </a:rPr>
              <a:t> </a:t>
            </a:r>
            <a:r>
              <a:rPr lang="fi-FI" sz="2000" dirty="0" err="1">
                <a:solidFill>
                  <a:schemeClr val="tx1"/>
                </a:solidFill>
              </a:rPr>
              <a:t>producers</a:t>
            </a:r>
            <a:br>
              <a:rPr lang="fi-FI" sz="1800" dirty="0">
                <a:solidFill>
                  <a:schemeClr val="tx1"/>
                </a:solidFill>
              </a:rPr>
            </a:br>
            <a:br>
              <a:rPr lang="fi-FI" sz="1800" dirty="0">
                <a:solidFill>
                  <a:schemeClr val="tx1"/>
                </a:solidFill>
              </a:rPr>
            </a:br>
            <a:br>
              <a:rPr lang="fi-FI" sz="1800" dirty="0">
                <a:solidFill>
                  <a:schemeClr val="tx1"/>
                </a:solidFill>
              </a:rPr>
            </a:br>
            <a:br>
              <a:rPr lang="fi-FI" sz="1800" dirty="0">
                <a:solidFill>
                  <a:schemeClr val="tx1"/>
                </a:solidFill>
              </a:rPr>
            </a:br>
            <a:br>
              <a:rPr lang="fi-FI" sz="1800" dirty="0">
                <a:solidFill>
                  <a:schemeClr val="tx1"/>
                </a:solidFill>
              </a:rPr>
            </a:br>
            <a:br>
              <a:rPr lang="fi-FI" sz="1800" dirty="0">
                <a:solidFill>
                  <a:schemeClr val="tx1"/>
                </a:solidFill>
              </a:rPr>
            </a:br>
            <a:br>
              <a:rPr lang="fi-FI" sz="1800" dirty="0">
                <a:solidFill>
                  <a:schemeClr val="tx1"/>
                </a:solidFill>
              </a:rPr>
            </a:br>
            <a:br>
              <a:rPr lang="en-FI" sz="1800" dirty="0"/>
            </a:br>
            <a:br>
              <a:rPr lang="fi-FI" sz="2800" dirty="0"/>
            </a:br>
            <a:br>
              <a:rPr lang="fi-FI" sz="2800" dirty="0"/>
            </a:br>
            <a:endParaRPr lang="fi-FI" sz="2800" dirty="0"/>
          </a:p>
        </p:txBody>
      </p:sp>
      <p:sp>
        <p:nvSpPr>
          <p:cNvPr id="4" name="Dian numeron paikkamerkki 3">
            <a:extLst>
              <a:ext uri="{FF2B5EF4-FFF2-40B4-BE49-F238E27FC236}">
                <a16:creationId xmlns:a16="http://schemas.microsoft.com/office/drawing/2014/main" id="{19E5D158-6DB9-62ED-E390-2339BEB4FC54}"/>
              </a:ext>
            </a:extLst>
          </p:cNvPr>
          <p:cNvSpPr>
            <a:spLocks noGrp="1"/>
          </p:cNvSpPr>
          <p:nvPr>
            <p:ph type="sldNum" sz="quarter" idx="4"/>
          </p:nvPr>
        </p:nvSpPr>
        <p:spPr/>
        <p:txBody>
          <a:bodyPr/>
          <a:lstStyle/>
          <a:p>
            <a:fld id="{4568B12C-40D5-CC47-9013-9BA22EF9994B}" type="slidenum">
              <a:rPr lang="fi-FI" smtClean="0"/>
              <a:pPr/>
              <a:t>5</a:t>
            </a:fld>
            <a:endParaRPr lang="fi-FI"/>
          </a:p>
        </p:txBody>
      </p:sp>
      <p:pic>
        <p:nvPicPr>
          <p:cNvPr id="5" name="Kuvan paikkamerkki 8" descr="Kuva, joka sisältää kohteen piha-, kasvi, ruoho, puu">
            <a:extLst>
              <a:ext uri="{FF2B5EF4-FFF2-40B4-BE49-F238E27FC236}">
                <a16:creationId xmlns:a16="http://schemas.microsoft.com/office/drawing/2014/main" id="{CE829237-7F38-25E2-EB18-3B9DD2A6DA11}"/>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a:fillRect/>
          </a:stretch>
        </p:blipFill>
        <p:spPr>
          <a:xfrm>
            <a:off x="20" y="10"/>
            <a:ext cx="12191980" cy="6857990"/>
          </a:xfrm>
          <a:custGeom>
            <a:avLst/>
            <a:gdLst>
              <a:gd name="connsiteX0" fmla="*/ 842513 w 12192000"/>
              <a:gd name="connsiteY0" fmla="*/ 838703 h 6858000"/>
              <a:gd name="connsiteX1" fmla="*/ 842513 w 12192000"/>
              <a:gd name="connsiteY1" fmla="*/ 6019296 h 6858000"/>
              <a:gd name="connsiteX2" fmla="*/ 11349487 w 12192000"/>
              <a:gd name="connsiteY2" fmla="*/ 6019296 h 6858000"/>
              <a:gd name="connsiteX3" fmla="*/ 11349487 w 12192000"/>
              <a:gd name="connsiteY3" fmla="*/ 83870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2513" y="838703"/>
                </a:moveTo>
                <a:lnTo>
                  <a:pt x="842513" y="6019296"/>
                </a:lnTo>
                <a:lnTo>
                  <a:pt x="11349487" y="6019296"/>
                </a:lnTo>
                <a:lnTo>
                  <a:pt x="11349487" y="838703"/>
                </a:lnTo>
                <a:close/>
                <a:moveTo>
                  <a:pt x="0" y="0"/>
                </a:moveTo>
                <a:lnTo>
                  <a:pt x="12192000" y="0"/>
                </a:lnTo>
                <a:lnTo>
                  <a:pt x="12192000" y="6858000"/>
                </a:lnTo>
                <a:lnTo>
                  <a:pt x="0" y="6858000"/>
                </a:lnTo>
                <a:close/>
              </a:path>
            </a:pathLst>
          </a:custGeom>
          <a:noFill/>
        </p:spPr>
      </p:pic>
      <p:sp>
        <p:nvSpPr>
          <p:cNvPr id="10" name="Tekstiruutu 9">
            <a:extLst>
              <a:ext uri="{FF2B5EF4-FFF2-40B4-BE49-F238E27FC236}">
                <a16:creationId xmlns:a16="http://schemas.microsoft.com/office/drawing/2014/main" id="{B93E9681-1CBB-5496-4CFF-472C359BFEEF}"/>
              </a:ext>
            </a:extLst>
          </p:cNvPr>
          <p:cNvSpPr txBox="1"/>
          <p:nvPr/>
        </p:nvSpPr>
        <p:spPr>
          <a:xfrm>
            <a:off x="9308591" y="5463192"/>
            <a:ext cx="2323623" cy="461665"/>
          </a:xfrm>
          <a:prstGeom prst="rect">
            <a:avLst/>
          </a:prstGeom>
          <a:noFill/>
        </p:spPr>
        <p:txBody>
          <a:bodyPr wrap="square" rtlCol="0">
            <a:spAutoFit/>
          </a:bodyPr>
          <a:lstStyle/>
          <a:p>
            <a:r>
              <a:rPr lang="fi-FI" sz="1200" dirty="0" err="1"/>
              <a:t>Source</a:t>
            </a:r>
            <a:r>
              <a:rPr lang="fi-FI" sz="1200" dirty="0"/>
              <a:t>: Korhonen ym. 2024 MTK &amp; SLC </a:t>
            </a:r>
            <a:r>
              <a:rPr lang="fi-FI" sz="1200" dirty="0" err="1"/>
              <a:t>bd</a:t>
            </a:r>
            <a:r>
              <a:rPr lang="fi-FI" sz="1200" dirty="0"/>
              <a:t> tiekartta</a:t>
            </a:r>
          </a:p>
        </p:txBody>
      </p:sp>
      <p:sp>
        <p:nvSpPr>
          <p:cNvPr id="11" name="AutoShape 2" descr="Luotu kuva: Viljelijä viljapellossa ja tabletilla">
            <a:extLst>
              <a:ext uri="{FF2B5EF4-FFF2-40B4-BE49-F238E27FC236}">
                <a16:creationId xmlns:a16="http://schemas.microsoft.com/office/drawing/2014/main" id="{143205BE-EDF4-8274-9EF1-1AE73DFCE532}"/>
              </a:ext>
            </a:extLst>
          </p:cNvPr>
          <p:cNvSpPr>
            <a:spLocks noChangeAspect="1" noChangeArrowheads="1"/>
          </p:cNvSpPr>
          <p:nvPr/>
        </p:nvSpPr>
        <p:spPr bwMode="auto">
          <a:xfrm>
            <a:off x="5943600" y="3276600"/>
            <a:ext cx="2459736" cy="24597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2" name="Kuva 11">
            <a:extLst>
              <a:ext uri="{FF2B5EF4-FFF2-40B4-BE49-F238E27FC236}">
                <a16:creationId xmlns:a16="http://schemas.microsoft.com/office/drawing/2014/main" id="{923C40B7-8500-17DF-987D-2B3416476306}"/>
              </a:ext>
            </a:extLst>
          </p:cNvPr>
          <p:cNvPicPr>
            <a:picLocks noChangeAspect="1"/>
          </p:cNvPicPr>
          <p:nvPr/>
        </p:nvPicPr>
        <p:blipFill>
          <a:blip r:embed="rId3"/>
          <a:stretch>
            <a:fillRect/>
          </a:stretch>
        </p:blipFill>
        <p:spPr>
          <a:xfrm>
            <a:off x="1755648" y="4139555"/>
            <a:ext cx="2518421" cy="1678948"/>
          </a:xfrm>
          <a:prstGeom prst="rect">
            <a:avLst/>
          </a:prstGeom>
        </p:spPr>
      </p:pic>
      <p:sp>
        <p:nvSpPr>
          <p:cNvPr id="14" name="Tekstiruutu 13">
            <a:extLst>
              <a:ext uri="{FF2B5EF4-FFF2-40B4-BE49-F238E27FC236}">
                <a16:creationId xmlns:a16="http://schemas.microsoft.com/office/drawing/2014/main" id="{02592D45-70F1-AC24-AE87-158C9D256557}"/>
              </a:ext>
            </a:extLst>
          </p:cNvPr>
          <p:cNvSpPr txBox="1"/>
          <p:nvPr/>
        </p:nvSpPr>
        <p:spPr>
          <a:xfrm>
            <a:off x="1323979" y="990476"/>
            <a:ext cx="7984612" cy="954107"/>
          </a:xfrm>
          <a:prstGeom prst="rect">
            <a:avLst/>
          </a:prstGeom>
          <a:noFill/>
        </p:spPr>
        <p:txBody>
          <a:bodyPr wrap="square">
            <a:spAutoFit/>
          </a:bodyPr>
          <a:lstStyle/>
          <a:p>
            <a:r>
              <a:rPr lang="en-US" sz="2800" dirty="0">
                <a:solidFill>
                  <a:schemeClr val="tx2"/>
                </a:solidFill>
                <a:latin typeface="+mj-lt"/>
                <a:ea typeface="+mj-ea"/>
                <a:cs typeface="+mj-cs"/>
              </a:rPr>
              <a:t>Landowners’ views of different measures for safeguarding biodiversity</a:t>
            </a:r>
          </a:p>
        </p:txBody>
      </p:sp>
      <p:sp>
        <p:nvSpPr>
          <p:cNvPr id="16" name="Tekstiruutu 15">
            <a:extLst>
              <a:ext uri="{FF2B5EF4-FFF2-40B4-BE49-F238E27FC236}">
                <a16:creationId xmlns:a16="http://schemas.microsoft.com/office/drawing/2014/main" id="{445D7C7D-92E4-EA04-0234-17C605B38919}"/>
              </a:ext>
            </a:extLst>
          </p:cNvPr>
          <p:cNvSpPr txBox="1"/>
          <p:nvPr/>
        </p:nvSpPr>
        <p:spPr>
          <a:xfrm>
            <a:off x="1136905" y="2127634"/>
            <a:ext cx="9731116" cy="646331"/>
          </a:xfrm>
          <a:prstGeom prst="rect">
            <a:avLst/>
          </a:prstGeom>
          <a:noFill/>
        </p:spPr>
        <p:txBody>
          <a:bodyPr wrap="square">
            <a:spAutoFit/>
          </a:bodyPr>
          <a:lstStyle/>
          <a:p>
            <a:r>
              <a:rPr lang="en-US" sz="1800" dirty="0">
                <a:solidFill>
                  <a:schemeClr val="tx1"/>
                </a:solidFill>
              </a:rPr>
              <a:t>The most prominent background characteristic of those interested is a higher level of education.</a:t>
            </a:r>
            <a:endParaRPr lang="fi-FI" dirty="0"/>
          </a:p>
        </p:txBody>
      </p:sp>
      <p:sp>
        <p:nvSpPr>
          <p:cNvPr id="17" name="Otsikko 1">
            <a:extLst>
              <a:ext uri="{FF2B5EF4-FFF2-40B4-BE49-F238E27FC236}">
                <a16:creationId xmlns:a16="http://schemas.microsoft.com/office/drawing/2014/main" id="{F76E67FC-77F5-A626-7253-96E900FBB74C}"/>
              </a:ext>
            </a:extLst>
          </p:cNvPr>
          <p:cNvSpPr txBox="1">
            <a:spLocks/>
          </p:cNvSpPr>
          <p:nvPr/>
        </p:nvSpPr>
        <p:spPr>
          <a:xfrm>
            <a:off x="6140195" y="3013718"/>
            <a:ext cx="5006341" cy="2911139"/>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3500" b="0" kern="1200" cap="none" baseline="0">
                <a:solidFill>
                  <a:schemeClr val="tx2"/>
                </a:solidFill>
                <a:latin typeface="+mj-lt"/>
                <a:ea typeface="+mj-ea"/>
                <a:cs typeface="+mj-cs"/>
              </a:defRPr>
            </a:lvl1pPr>
          </a:lstStyle>
          <a:p>
            <a:r>
              <a:rPr lang="fi-FI" sz="2200" dirty="0">
                <a:solidFill>
                  <a:schemeClr val="tx1"/>
                </a:solidFill>
              </a:rPr>
              <a:t>Forest </a:t>
            </a:r>
            <a:r>
              <a:rPr lang="fi-FI" sz="2200" dirty="0" err="1">
                <a:solidFill>
                  <a:schemeClr val="tx1"/>
                </a:solidFill>
              </a:rPr>
              <a:t>owners</a:t>
            </a:r>
            <a:r>
              <a:rPr lang="fi-FI" sz="2200" dirty="0">
                <a:solidFill>
                  <a:schemeClr val="tx1"/>
                </a:solidFill>
              </a:rPr>
              <a:t>:</a:t>
            </a:r>
            <a:br>
              <a:rPr lang="fi-FI" sz="1800" dirty="0">
                <a:solidFill>
                  <a:schemeClr val="tx1"/>
                </a:solidFill>
              </a:rPr>
            </a:br>
            <a:r>
              <a:rPr lang="fi-FI" sz="1800" dirty="0">
                <a:solidFill>
                  <a:schemeClr val="tx1"/>
                </a:solidFill>
              </a:rPr>
              <a:t>- </a:t>
            </a:r>
            <a:r>
              <a:rPr lang="en-US" sz="2000" dirty="0">
                <a:solidFill>
                  <a:schemeClr val="tx1"/>
                </a:solidFill>
              </a:rPr>
              <a:t>employees, forestry entrepreneurs, or other entrepreneurs</a:t>
            </a:r>
            <a:br>
              <a:rPr lang="en-US" sz="2000" dirty="0">
                <a:solidFill>
                  <a:schemeClr val="tx1"/>
                </a:solidFill>
              </a:rPr>
            </a:br>
            <a:r>
              <a:rPr lang="en-US" sz="2000" dirty="0">
                <a:solidFill>
                  <a:schemeClr val="tx1"/>
                </a:solidFill>
              </a:rPr>
              <a:t>- larger forest holdings</a:t>
            </a:r>
            <a:br>
              <a:rPr lang="fi-FI" sz="1800" dirty="0">
                <a:solidFill>
                  <a:schemeClr val="tx1"/>
                </a:solidFill>
              </a:rPr>
            </a:br>
            <a:br>
              <a:rPr lang="fi-FI" sz="1800" dirty="0">
                <a:solidFill>
                  <a:schemeClr val="tx1"/>
                </a:solidFill>
              </a:rPr>
            </a:br>
            <a:br>
              <a:rPr lang="fi-FI" sz="1800" dirty="0">
                <a:solidFill>
                  <a:schemeClr val="tx1"/>
                </a:solidFill>
              </a:rPr>
            </a:br>
            <a:br>
              <a:rPr lang="fi-FI" sz="1800" dirty="0">
                <a:solidFill>
                  <a:schemeClr val="tx1"/>
                </a:solidFill>
              </a:rPr>
            </a:br>
            <a:br>
              <a:rPr lang="fi-FI" sz="1800" dirty="0">
                <a:solidFill>
                  <a:schemeClr val="tx1"/>
                </a:solidFill>
              </a:rPr>
            </a:br>
            <a:br>
              <a:rPr lang="en-FI" sz="1800" dirty="0"/>
            </a:br>
            <a:br>
              <a:rPr lang="fi-FI" sz="2800" dirty="0"/>
            </a:br>
            <a:br>
              <a:rPr lang="fi-FI" sz="2800" dirty="0"/>
            </a:br>
            <a:endParaRPr lang="fi-FI" sz="2800" dirty="0"/>
          </a:p>
        </p:txBody>
      </p:sp>
      <p:sp>
        <p:nvSpPr>
          <p:cNvPr id="18" name="AutoShape 4">
            <a:extLst>
              <a:ext uri="{FF2B5EF4-FFF2-40B4-BE49-F238E27FC236}">
                <a16:creationId xmlns:a16="http://schemas.microsoft.com/office/drawing/2014/main" id="{BA02EE96-EB8A-EFA8-6329-E01AF984F66B}"/>
              </a:ext>
            </a:extLst>
          </p:cNvPr>
          <p:cNvSpPr>
            <a:spLocks noChangeAspect="1" noChangeArrowheads="1"/>
          </p:cNvSpPr>
          <p:nvPr/>
        </p:nvSpPr>
        <p:spPr bwMode="auto">
          <a:xfrm>
            <a:off x="5943600" y="3276600"/>
            <a:ext cx="1414272" cy="14142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19" name="Kuva 18">
            <a:extLst>
              <a:ext uri="{FF2B5EF4-FFF2-40B4-BE49-F238E27FC236}">
                <a16:creationId xmlns:a16="http://schemas.microsoft.com/office/drawing/2014/main" id="{840612F4-99FC-C31E-37BE-7F060C1E577B}"/>
              </a:ext>
            </a:extLst>
          </p:cNvPr>
          <p:cNvPicPr>
            <a:picLocks noChangeAspect="1"/>
          </p:cNvPicPr>
          <p:nvPr/>
        </p:nvPicPr>
        <p:blipFill>
          <a:blip r:embed="rId4"/>
          <a:stretch>
            <a:fillRect/>
          </a:stretch>
        </p:blipFill>
        <p:spPr>
          <a:xfrm>
            <a:off x="6726936" y="4172837"/>
            <a:ext cx="2542031" cy="1694687"/>
          </a:xfrm>
          <a:prstGeom prst="rect">
            <a:avLst/>
          </a:prstGeom>
        </p:spPr>
      </p:pic>
    </p:spTree>
    <p:extLst>
      <p:ext uri="{BB962C8B-B14F-4D97-AF65-F5344CB8AC3E}">
        <p14:creationId xmlns:p14="http://schemas.microsoft.com/office/powerpoint/2010/main" val="169698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0D164-6B00-2B0E-0D4C-5DFAED136A75}"/>
            </a:ext>
          </a:extLst>
        </p:cNvPr>
        <p:cNvGrpSpPr/>
        <p:nvPr/>
      </p:nvGrpSpPr>
      <p:grpSpPr>
        <a:xfrm>
          <a:off x="0" y="0"/>
          <a:ext cx="0" cy="0"/>
          <a:chOff x="0" y="0"/>
          <a:chExt cx="0" cy="0"/>
        </a:xfrm>
      </p:grpSpPr>
      <p:pic>
        <p:nvPicPr>
          <p:cNvPr id="10" name="Kuvan paikkamerkki 8" descr="Kuva, joka sisältää kohteen piha-, kasvi, ruoho, puu">
            <a:extLst>
              <a:ext uri="{FF2B5EF4-FFF2-40B4-BE49-F238E27FC236}">
                <a16:creationId xmlns:a16="http://schemas.microsoft.com/office/drawing/2014/main" id="{B4353EEC-C405-A1C0-D578-FD1E14B6E6E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a:xfrm>
            <a:off x="20" y="10"/>
            <a:ext cx="12191980" cy="6857990"/>
          </a:xfrm>
          <a:noFill/>
        </p:spPr>
      </p:pic>
      <p:sp>
        <p:nvSpPr>
          <p:cNvPr id="2" name="Title 1">
            <a:extLst>
              <a:ext uri="{FF2B5EF4-FFF2-40B4-BE49-F238E27FC236}">
                <a16:creationId xmlns:a16="http://schemas.microsoft.com/office/drawing/2014/main" id="{91717D62-EF78-B5A0-956D-71DB902C4A14}"/>
              </a:ext>
            </a:extLst>
          </p:cNvPr>
          <p:cNvSpPr>
            <a:spLocks noGrp="1"/>
          </p:cNvSpPr>
          <p:nvPr>
            <p:ph type="title"/>
          </p:nvPr>
        </p:nvSpPr>
        <p:spPr>
          <a:xfrm>
            <a:off x="2170549" y="1101634"/>
            <a:ext cx="8189603" cy="731823"/>
          </a:xfrm>
        </p:spPr>
        <p:txBody>
          <a:bodyPr anchor="ctr">
            <a:noAutofit/>
          </a:bodyPr>
          <a:lstStyle/>
          <a:p>
            <a:r>
              <a:rPr lang="en-US" sz="2800" dirty="0"/>
              <a:t>Landowners’ views on </a:t>
            </a:r>
            <a:br>
              <a:rPr lang="en-US" sz="2800" dirty="0"/>
            </a:br>
            <a:r>
              <a:rPr lang="en-US" sz="2800" dirty="0"/>
              <a:t>nature credit markets </a:t>
            </a:r>
            <a:r>
              <a:rPr lang="fi-FI" sz="2800" dirty="0"/>
              <a:t>I</a:t>
            </a:r>
            <a:endParaRPr lang="en-FI" sz="2800" dirty="0"/>
          </a:p>
        </p:txBody>
      </p:sp>
      <p:sp>
        <p:nvSpPr>
          <p:cNvPr id="3" name="Content Placeholder 2">
            <a:extLst>
              <a:ext uri="{FF2B5EF4-FFF2-40B4-BE49-F238E27FC236}">
                <a16:creationId xmlns:a16="http://schemas.microsoft.com/office/drawing/2014/main" id="{3F596836-4D7D-D732-0E55-1E44B069DF0D}"/>
              </a:ext>
            </a:extLst>
          </p:cNvPr>
          <p:cNvSpPr>
            <a:spLocks noGrp="1"/>
          </p:cNvSpPr>
          <p:nvPr>
            <p:ph idx="1"/>
          </p:nvPr>
        </p:nvSpPr>
        <p:spPr>
          <a:xfrm>
            <a:off x="2009775" y="2455968"/>
            <a:ext cx="8524875" cy="3300398"/>
          </a:xfrm>
        </p:spPr>
        <p:txBody>
          <a:bodyPr>
            <a:normAutofit fontScale="92500" lnSpcReduction="20000"/>
          </a:bodyPr>
          <a:lstStyle/>
          <a:p>
            <a:pPr marL="342900" indent="-342900" algn="l">
              <a:lnSpc>
                <a:spcPct val="110000"/>
              </a:lnSpc>
              <a:buFont typeface="Arial" panose="020B0604020202020204" pitchFamily="34" charset="0"/>
              <a:buChar char="•"/>
            </a:pPr>
            <a:r>
              <a:rPr lang="en-US" dirty="0"/>
              <a:t>The level of compensation, the degree of commitment required, and the flexibility of the scheme all influence willingness to participate.</a:t>
            </a:r>
          </a:p>
          <a:p>
            <a:pPr marL="342900" indent="-342900" algn="l">
              <a:lnSpc>
                <a:spcPct val="110000"/>
              </a:lnSpc>
              <a:buFont typeface="Arial" panose="020B0604020202020204" pitchFamily="34" charset="0"/>
              <a:buChar char="•"/>
            </a:pPr>
            <a:r>
              <a:rPr lang="en-US" dirty="0"/>
              <a:t>Participation in biodiversity credit markets requires substantial expertise and entails multiple risks.</a:t>
            </a:r>
          </a:p>
          <a:p>
            <a:pPr marL="342900" indent="-342900" algn="l">
              <a:lnSpc>
                <a:spcPct val="110000"/>
              </a:lnSpc>
              <a:buFont typeface="Arial" panose="020B0604020202020204" pitchFamily="34" charset="0"/>
              <a:buChar char="•"/>
            </a:pPr>
            <a:r>
              <a:rPr lang="en-US" dirty="0"/>
              <a:t>There are significant capability gaps in the identification of suitable sites, the planning of interventions, valuation, contracting, pricing, marketing, and risk management.</a:t>
            </a:r>
          </a:p>
          <a:p>
            <a:pPr marL="342900" indent="-342900" algn="l">
              <a:lnSpc>
                <a:spcPct val="110000"/>
              </a:lnSpc>
              <a:buFont typeface="Arial" panose="020B0604020202020204" pitchFamily="34" charset="0"/>
              <a:buChar char="•"/>
            </a:pPr>
            <a:r>
              <a:rPr lang="en-US" dirty="0"/>
              <a:t>The market is still underdeveloped and is characterized by a marked lack of reference points: there are no statistics, few peer examples, and only limited experience-based professional expertise.</a:t>
            </a:r>
            <a:endParaRPr lang="en-FI" dirty="0"/>
          </a:p>
        </p:txBody>
      </p:sp>
      <p:sp>
        <p:nvSpPr>
          <p:cNvPr id="4" name="Slide Number Placeholder 3">
            <a:extLst>
              <a:ext uri="{FF2B5EF4-FFF2-40B4-BE49-F238E27FC236}">
                <a16:creationId xmlns:a16="http://schemas.microsoft.com/office/drawing/2014/main" id="{46FACC63-327E-F8F7-C23C-D2C9EC2A2BE2}"/>
              </a:ext>
            </a:extLst>
          </p:cNvPr>
          <p:cNvSpPr>
            <a:spLocks noGrp="1"/>
          </p:cNvSpPr>
          <p:nvPr>
            <p:ph type="sldNum" sz="quarter" idx="4"/>
          </p:nvPr>
        </p:nvSpPr>
        <p:spPr>
          <a:xfrm>
            <a:off x="4724400" y="6356349"/>
            <a:ext cx="2743200" cy="365125"/>
          </a:xfrm>
        </p:spPr>
        <p:txBody>
          <a:bodyPr anchor="ctr">
            <a:normAutofit/>
          </a:bodyPr>
          <a:lstStyle/>
          <a:p>
            <a:pPr>
              <a:spcAft>
                <a:spcPts val="600"/>
              </a:spcAft>
            </a:pPr>
            <a:fld id="{6E6C4F80-5086-45F4-8BC3-75D0BF506462}" type="slidenum">
              <a:rPr lang="fi-FI" smtClean="0"/>
              <a:pPr>
                <a:spcAft>
                  <a:spcPts val="600"/>
                </a:spcAft>
              </a:pPr>
              <a:t>6</a:t>
            </a:fld>
            <a:endParaRPr lang="fi-FI"/>
          </a:p>
        </p:txBody>
      </p:sp>
    </p:spTree>
    <p:extLst>
      <p:ext uri="{BB962C8B-B14F-4D97-AF65-F5344CB8AC3E}">
        <p14:creationId xmlns:p14="http://schemas.microsoft.com/office/powerpoint/2010/main" val="361226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9437B-54EB-6C33-FA5A-6528327B1267}"/>
            </a:ext>
          </a:extLst>
        </p:cNvPr>
        <p:cNvGrpSpPr/>
        <p:nvPr/>
      </p:nvGrpSpPr>
      <p:grpSpPr>
        <a:xfrm>
          <a:off x="0" y="0"/>
          <a:ext cx="0" cy="0"/>
          <a:chOff x="0" y="0"/>
          <a:chExt cx="0" cy="0"/>
        </a:xfrm>
      </p:grpSpPr>
      <p:pic>
        <p:nvPicPr>
          <p:cNvPr id="10" name="Kuvan paikkamerkki 8" descr="Kuva, joka sisältää kohteen piha-, kasvi, ruoho, puu">
            <a:extLst>
              <a:ext uri="{FF2B5EF4-FFF2-40B4-BE49-F238E27FC236}">
                <a16:creationId xmlns:a16="http://schemas.microsoft.com/office/drawing/2014/main" id="{08667D62-D577-D54A-ACD7-F0ADF4CC320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a:xfrm>
            <a:off x="20" y="10"/>
            <a:ext cx="12191980" cy="6857990"/>
          </a:xfrm>
          <a:noFill/>
        </p:spPr>
      </p:pic>
      <p:sp>
        <p:nvSpPr>
          <p:cNvPr id="2" name="Title 1">
            <a:extLst>
              <a:ext uri="{FF2B5EF4-FFF2-40B4-BE49-F238E27FC236}">
                <a16:creationId xmlns:a16="http://schemas.microsoft.com/office/drawing/2014/main" id="{7E3E7E68-D5BE-EF50-C84C-6E92BF07FD3F}"/>
              </a:ext>
            </a:extLst>
          </p:cNvPr>
          <p:cNvSpPr>
            <a:spLocks noGrp="1"/>
          </p:cNvSpPr>
          <p:nvPr>
            <p:ph type="title"/>
          </p:nvPr>
        </p:nvSpPr>
        <p:spPr>
          <a:xfrm>
            <a:off x="2170549" y="1101634"/>
            <a:ext cx="7850901" cy="731823"/>
          </a:xfrm>
        </p:spPr>
        <p:txBody>
          <a:bodyPr anchor="ctr">
            <a:noAutofit/>
          </a:bodyPr>
          <a:lstStyle/>
          <a:p>
            <a:r>
              <a:rPr lang="en-US" sz="2800" dirty="0"/>
              <a:t>Landowners’ views on </a:t>
            </a:r>
            <a:br>
              <a:rPr lang="en-US" sz="2800" dirty="0"/>
            </a:br>
            <a:r>
              <a:rPr lang="en-US" sz="2800" dirty="0"/>
              <a:t>nature credit markets </a:t>
            </a:r>
            <a:r>
              <a:rPr lang="fi-FI" sz="2800" dirty="0"/>
              <a:t>II</a:t>
            </a:r>
            <a:endParaRPr lang="en-FI" sz="2800" dirty="0"/>
          </a:p>
        </p:txBody>
      </p:sp>
      <p:sp>
        <p:nvSpPr>
          <p:cNvPr id="3" name="Content Placeholder 2">
            <a:extLst>
              <a:ext uri="{FF2B5EF4-FFF2-40B4-BE49-F238E27FC236}">
                <a16:creationId xmlns:a16="http://schemas.microsoft.com/office/drawing/2014/main" id="{B874878A-4766-A2B9-B5D4-8227266FF30B}"/>
              </a:ext>
            </a:extLst>
          </p:cNvPr>
          <p:cNvSpPr>
            <a:spLocks noGrp="1"/>
          </p:cNvSpPr>
          <p:nvPr>
            <p:ph idx="1"/>
          </p:nvPr>
        </p:nvSpPr>
        <p:spPr>
          <a:xfrm>
            <a:off x="2407774" y="2056359"/>
            <a:ext cx="7850901" cy="3779520"/>
          </a:xfrm>
        </p:spPr>
        <p:txBody>
          <a:bodyPr>
            <a:normAutofit fontScale="77500" lnSpcReduction="20000"/>
          </a:bodyPr>
          <a:lstStyle/>
          <a:p>
            <a:pPr marL="342900" indent="-342900" algn="l">
              <a:lnSpc>
                <a:spcPct val="110000"/>
              </a:lnSpc>
              <a:buFont typeface="Arial" panose="020B0604020202020204" pitchFamily="34" charset="0"/>
              <a:buChar char="•"/>
            </a:pPr>
            <a:r>
              <a:rPr lang="en-US" dirty="0"/>
              <a:t>Landowner participation in the market</a:t>
            </a:r>
            <a:r>
              <a:rPr lang="fi-FI" dirty="0"/>
              <a:t>:</a:t>
            </a:r>
          </a:p>
          <a:p>
            <a:pPr marL="1143000" lvl="1" indent="-457200">
              <a:lnSpc>
                <a:spcPct val="110000"/>
              </a:lnSpc>
              <a:buFont typeface="+mj-lt"/>
              <a:buAutoNum type="arabicPeriod"/>
            </a:pPr>
            <a:r>
              <a:rPr lang="en-US" dirty="0">
                <a:latin typeface="+mn-lt"/>
              </a:rPr>
              <a:t>Direct transaction with the buyer: This model requires substantial expertise and effort on the part of the landowner, although platforms or other intermediary </a:t>
            </a:r>
            <a:r>
              <a:rPr lang="en-US" dirty="0" err="1">
                <a:latin typeface="+mn-lt"/>
              </a:rPr>
              <a:t>organisations</a:t>
            </a:r>
            <a:r>
              <a:rPr lang="en-US" dirty="0">
                <a:latin typeface="+mn-lt"/>
              </a:rPr>
              <a:t> may provide support in site delineation, marketing, and contract negotiation.</a:t>
            </a:r>
          </a:p>
          <a:p>
            <a:pPr marL="1143000" lvl="1" indent="-457200">
              <a:lnSpc>
                <a:spcPct val="110000"/>
              </a:lnSpc>
              <a:buFont typeface="+mj-lt"/>
              <a:buAutoNum type="arabicPeriod"/>
            </a:pPr>
            <a:r>
              <a:rPr lang="en-US" dirty="0">
                <a:latin typeface="+mn-lt"/>
              </a:rPr>
              <a:t>Habitat banking: In this model, the landowner sells to an intermediary, which then transacts with the end user of the biodiversity values, that is, the buyer. This arrangement reduces the producer’s share of the value and limits the producer’s control over the buyer relationship.</a:t>
            </a:r>
          </a:p>
          <a:p>
            <a:pPr marL="342900" indent="-342900" algn="l">
              <a:lnSpc>
                <a:spcPct val="110000"/>
              </a:lnSpc>
              <a:buFont typeface="Arial" panose="020B0604020202020204" pitchFamily="34" charset="0"/>
              <a:buChar char="•"/>
            </a:pPr>
            <a:r>
              <a:rPr lang="en-US" dirty="0"/>
              <a:t>Monitoring, reporting, and verification (MRV) systems must be both acceptable to participants and feasible to implement.</a:t>
            </a:r>
          </a:p>
          <a:p>
            <a:pPr marL="342900" indent="-342900" algn="l">
              <a:lnSpc>
                <a:spcPct val="110000"/>
              </a:lnSpc>
              <a:buFont typeface="Arial" panose="020B0604020202020204" pitchFamily="34" charset="0"/>
              <a:buChar char="•"/>
            </a:pPr>
            <a:r>
              <a:rPr lang="en-US" dirty="0"/>
              <a:t>For landowners, it is important that the registry safeguards privacy and does not disclose publicly accessible personal data or precise site location data.</a:t>
            </a:r>
            <a:endParaRPr lang="en-FI" dirty="0"/>
          </a:p>
        </p:txBody>
      </p:sp>
      <p:sp>
        <p:nvSpPr>
          <p:cNvPr id="4" name="Slide Number Placeholder 3">
            <a:extLst>
              <a:ext uri="{FF2B5EF4-FFF2-40B4-BE49-F238E27FC236}">
                <a16:creationId xmlns:a16="http://schemas.microsoft.com/office/drawing/2014/main" id="{93FAAAB3-B435-C0CF-4DB1-0F721108A474}"/>
              </a:ext>
            </a:extLst>
          </p:cNvPr>
          <p:cNvSpPr>
            <a:spLocks noGrp="1"/>
          </p:cNvSpPr>
          <p:nvPr>
            <p:ph type="sldNum" sz="quarter" idx="4"/>
          </p:nvPr>
        </p:nvSpPr>
        <p:spPr>
          <a:xfrm>
            <a:off x="4724400" y="6356349"/>
            <a:ext cx="2743200" cy="365125"/>
          </a:xfrm>
        </p:spPr>
        <p:txBody>
          <a:bodyPr anchor="ctr">
            <a:normAutofit/>
          </a:bodyPr>
          <a:lstStyle/>
          <a:p>
            <a:pPr>
              <a:spcAft>
                <a:spcPts val="600"/>
              </a:spcAft>
            </a:pPr>
            <a:fld id="{6E6C4F80-5086-45F4-8BC3-75D0BF506462}" type="slidenum">
              <a:rPr lang="fi-FI" smtClean="0"/>
              <a:pPr>
                <a:spcAft>
                  <a:spcPts val="600"/>
                </a:spcAft>
              </a:pPr>
              <a:t>7</a:t>
            </a:fld>
            <a:endParaRPr lang="fi-FI"/>
          </a:p>
        </p:txBody>
      </p:sp>
    </p:spTree>
    <p:extLst>
      <p:ext uri="{BB962C8B-B14F-4D97-AF65-F5344CB8AC3E}">
        <p14:creationId xmlns:p14="http://schemas.microsoft.com/office/powerpoint/2010/main" val="99294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61740-9FCC-23C9-8566-B086FA81D3CE}"/>
            </a:ext>
          </a:extLst>
        </p:cNvPr>
        <p:cNvGrpSpPr/>
        <p:nvPr/>
      </p:nvGrpSpPr>
      <p:grpSpPr>
        <a:xfrm>
          <a:off x="0" y="0"/>
          <a:ext cx="0" cy="0"/>
          <a:chOff x="0" y="0"/>
          <a:chExt cx="0" cy="0"/>
        </a:xfrm>
      </p:grpSpPr>
      <p:graphicFrame>
        <p:nvGraphicFramePr>
          <p:cNvPr id="4" name="Sisällön paikkamerkki 3">
            <a:extLst>
              <a:ext uri="{FF2B5EF4-FFF2-40B4-BE49-F238E27FC236}">
                <a16:creationId xmlns:a16="http://schemas.microsoft.com/office/drawing/2014/main" id="{4C85D493-250B-10DE-092D-382AA2BAEC9B}"/>
              </a:ext>
            </a:extLst>
          </p:cNvPr>
          <p:cNvGraphicFramePr>
            <a:graphicFrameLocks noGrp="1"/>
          </p:cNvGraphicFramePr>
          <p:nvPr>
            <p:ph idx="1"/>
            <p:extLst>
              <p:ext uri="{D42A27DB-BD31-4B8C-83A1-F6EECF244321}">
                <p14:modId xmlns:p14="http://schemas.microsoft.com/office/powerpoint/2010/main" val="1007364665"/>
              </p:ext>
            </p:extLst>
          </p:nvPr>
        </p:nvGraphicFramePr>
        <p:xfrm>
          <a:off x="1344168" y="646545"/>
          <a:ext cx="9272016" cy="5331589"/>
        </p:xfrm>
        <a:graphic>
          <a:graphicData uri="http://schemas.openxmlformats.org/drawingml/2006/table">
            <a:tbl>
              <a:tblPr firstRow="1" firstCol="1" bandRow="1">
                <a:tableStyleId>{5C22544A-7EE6-4342-B048-85BDC9FD1C3A}</a:tableStyleId>
              </a:tblPr>
              <a:tblGrid>
                <a:gridCol w="4635404">
                  <a:extLst>
                    <a:ext uri="{9D8B030D-6E8A-4147-A177-3AD203B41FA5}">
                      <a16:colId xmlns:a16="http://schemas.microsoft.com/office/drawing/2014/main" val="383455099"/>
                    </a:ext>
                  </a:extLst>
                </a:gridCol>
                <a:gridCol w="4636612">
                  <a:extLst>
                    <a:ext uri="{9D8B030D-6E8A-4147-A177-3AD203B41FA5}">
                      <a16:colId xmlns:a16="http://schemas.microsoft.com/office/drawing/2014/main" val="876878196"/>
                    </a:ext>
                  </a:extLst>
                </a:gridCol>
              </a:tblGrid>
              <a:tr h="2918691">
                <a:tc>
                  <a:txBody>
                    <a:bodyPr/>
                    <a:lstStyle/>
                    <a:p>
                      <a:pPr>
                        <a:lnSpc>
                          <a:spcPts val="1500"/>
                        </a:lnSpc>
                        <a:spcAft>
                          <a:spcPts val="600"/>
                        </a:spcAft>
                        <a:buNone/>
                      </a:pPr>
                      <a:br>
                        <a:rPr lang="fi-FI" sz="1800" dirty="0">
                          <a:solidFill>
                            <a:schemeClr val="tx1"/>
                          </a:solidFill>
                          <a:effectLst/>
                        </a:rPr>
                      </a:br>
                      <a:r>
                        <a:rPr lang="fi-FI" sz="1800" dirty="0" err="1">
                          <a:solidFill>
                            <a:schemeClr val="tx1"/>
                          </a:solidFill>
                          <a:effectLst/>
                        </a:rPr>
                        <a:t>Ecological</a:t>
                      </a:r>
                      <a:r>
                        <a:rPr lang="fi-FI" sz="1800" dirty="0">
                          <a:solidFill>
                            <a:schemeClr val="tx1"/>
                          </a:solidFill>
                          <a:effectLst/>
                        </a:rPr>
                        <a:t> </a:t>
                      </a:r>
                      <a:r>
                        <a:rPr lang="fi-FI" sz="1800" dirty="0" err="1">
                          <a:solidFill>
                            <a:schemeClr val="tx1"/>
                          </a:solidFill>
                          <a:effectLst/>
                        </a:rPr>
                        <a:t>compensation</a:t>
                      </a:r>
                      <a:r>
                        <a:rPr lang="fi-FI" sz="1800" dirty="0">
                          <a:solidFill>
                            <a:schemeClr val="tx1"/>
                          </a:solidFill>
                          <a:effectLst/>
                        </a:rPr>
                        <a:t>: </a:t>
                      </a:r>
                      <a:br>
                        <a:rPr lang="fi-FI" sz="1800" dirty="0">
                          <a:solidFill>
                            <a:schemeClr val="tx1"/>
                          </a:solidFill>
                          <a:effectLst/>
                        </a:rPr>
                      </a:br>
                      <a:br>
                        <a:rPr lang="fi-FI" sz="1800" dirty="0">
                          <a:solidFill>
                            <a:schemeClr val="tx1"/>
                          </a:solidFill>
                          <a:effectLst/>
                        </a:rPr>
                      </a:br>
                      <a:r>
                        <a:rPr lang="en-US" sz="1800" b="0" dirty="0">
                          <a:solidFill>
                            <a:schemeClr val="tx1"/>
                          </a:solidFill>
                          <a:effectLst/>
                        </a:rPr>
                        <a:t>Active, well-resourced landowners who are able to cover upfront costs (offset plan, initial measures), and for whom legal certainty and permanent protected-area status are important.</a:t>
                      </a:r>
                      <a:endParaRPr lang="fi-FI" sz="1100" b="0" dirty="0">
                        <a:solidFill>
                          <a:schemeClr val="tx1"/>
                        </a:solidFill>
                        <a:effectLst/>
                      </a:endParaRPr>
                    </a:p>
                    <a:p>
                      <a:pPr marL="0" indent="0">
                        <a:lnSpc>
                          <a:spcPts val="1500"/>
                        </a:lnSpc>
                        <a:spcAft>
                          <a:spcPts val="600"/>
                        </a:spcAft>
                        <a:buFontTx/>
                        <a:buNone/>
                      </a:pPr>
                      <a:endParaRPr lang="fi-FI" sz="1100" b="0" dirty="0">
                        <a:solidFill>
                          <a:schemeClr val="tx1"/>
                        </a:solidFill>
                        <a:effectLst/>
                      </a:endParaRPr>
                    </a:p>
                    <a:p>
                      <a:pPr marL="0" indent="0">
                        <a:lnSpc>
                          <a:spcPts val="1500"/>
                        </a:lnSpc>
                        <a:spcAft>
                          <a:spcPts val="600"/>
                        </a:spcAft>
                        <a:buFontTx/>
                        <a:buNone/>
                      </a:pPr>
                      <a:r>
                        <a:rPr lang="en-US" sz="1800" b="0" dirty="0">
                          <a:solidFill>
                            <a:schemeClr val="tx1"/>
                          </a:solidFill>
                          <a:effectLst/>
                        </a:rPr>
                        <a:t>Particularly well suited to large or high-quality sites, and to owners who want to act proactively and offer offset units for project needs.</a:t>
                      </a:r>
                      <a:endParaRPr lang="fi-FI"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ts val="1500"/>
                        </a:lnSpc>
                        <a:spcAft>
                          <a:spcPts val="600"/>
                        </a:spcAft>
                        <a:buNone/>
                      </a:pPr>
                      <a:br>
                        <a:rPr lang="fi-FI" sz="1800" dirty="0">
                          <a:solidFill>
                            <a:schemeClr val="tx1"/>
                          </a:solidFill>
                          <a:effectLst/>
                        </a:rPr>
                      </a:br>
                      <a:r>
                        <a:rPr lang="fi-FI" sz="1800" dirty="0" err="1">
                          <a:solidFill>
                            <a:schemeClr val="tx1"/>
                          </a:solidFill>
                          <a:effectLst/>
                        </a:rPr>
                        <a:t>Nature</a:t>
                      </a:r>
                      <a:r>
                        <a:rPr lang="fi-FI" sz="1800" dirty="0">
                          <a:solidFill>
                            <a:schemeClr val="tx1"/>
                          </a:solidFill>
                          <a:effectLst/>
                        </a:rPr>
                        <a:t> </a:t>
                      </a:r>
                      <a:r>
                        <a:rPr lang="fi-FI" sz="1800" dirty="0" err="1">
                          <a:solidFill>
                            <a:schemeClr val="tx1"/>
                          </a:solidFill>
                          <a:effectLst/>
                        </a:rPr>
                        <a:t>value</a:t>
                      </a:r>
                      <a:r>
                        <a:rPr lang="fi-FI" sz="1800" dirty="0">
                          <a:solidFill>
                            <a:schemeClr val="tx1"/>
                          </a:solidFill>
                          <a:effectLst/>
                        </a:rPr>
                        <a:t> </a:t>
                      </a:r>
                      <a:r>
                        <a:rPr lang="fi-FI" sz="1800" dirty="0" err="1">
                          <a:solidFill>
                            <a:schemeClr val="tx1"/>
                          </a:solidFill>
                          <a:effectLst/>
                        </a:rPr>
                        <a:t>trading</a:t>
                      </a:r>
                      <a:r>
                        <a:rPr lang="fi-FI" sz="1800" dirty="0">
                          <a:solidFill>
                            <a:schemeClr val="tx1"/>
                          </a:solidFill>
                          <a:effectLst/>
                        </a:rPr>
                        <a:t>: </a:t>
                      </a:r>
                      <a:br>
                        <a:rPr lang="fi-FI" sz="1800" dirty="0">
                          <a:solidFill>
                            <a:schemeClr val="tx1"/>
                          </a:solidFill>
                          <a:effectLst/>
                        </a:rPr>
                      </a:br>
                      <a:br>
                        <a:rPr lang="fi-FI" sz="1800" dirty="0">
                          <a:solidFill>
                            <a:schemeClr val="tx1"/>
                          </a:solidFill>
                          <a:effectLst/>
                        </a:rPr>
                      </a:br>
                      <a:r>
                        <a:rPr lang="en-US" sz="1800" b="0" dirty="0">
                          <a:solidFill>
                            <a:schemeClr val="tx1"/>
                          </a:solidFill>
                          <a:effectLst/>
                        </a:rPr>
                        <a:t>Market-oriented landowners who value flexibility, secured income in advance, and/or the possibility of ongoing management payments.</a:t>
                      </a:r>
                    </a:p>
                    <a:p>
                      <a:pPr>
                        <a:lnSpc>
                          <a:spcPts val="1500"/>
                        </a:lnSpc>
                        <a:spcAft>
                          <a:spcPts val="600"/>
                        </a:spcAft>
                        <a:buNone/>
                      </a:pPr>
                      <a:endParaRPr lang="fi-FI" sz="1800" b="0" dirty="0">
                        <a:solidFill>
                          <a:schemeClr val="tx1"/>
                        </a:solidFill>
                        <a:effectLst/>
                      </a:endParaRPr>
                    </a:p>
                    <a:p>
                      <a:pPr>
                        <a:lnSpc>
                          <a:spcPts val="1500"/>
                        </a:lnSpc>
                        <a:spcAft>
                          <a:spcPts val="600"/>
                        </a:spcAft>
                        <a:buNone/>
                      </a:pPr>
                      <a:r>
                        <a:rPr lang="en-US" sz="1800" b="0" dirty="0">
                          <a:solidFill>
                            <a:schemeClr val="tx1"/>
                          </a:solidFill>
                          <a:effectLst/>
                        </a:rPr>
                        <a:t>Suitable for owners who want to negotiate the price and are willing to accept the uncertainty associated with market fluctuations.</a:t>
                      </a:r>
                      <a:endParaRPr lang="fi-FI"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242194723"/>
                  </a:ext>
                </a:extLst>
              </a:tr>
              <a:tr h="2412898">
                <a:tc>
                  <a:txBody>
                    <a:bodyPr/>
                    <a:lstStyle/>
                    <a:p>
                      <a:pPr>
                        <a:lnSpc>
                          <a:spcPts val="1500"/>
                        </a:lnSpc>
                        <a:spcAft>
                          <a:spcPts val="600"/>
                        </a:spcAft>
                        <a:buNone/>
                      </a:pPr>
                      <a:br>
                        <a:rPr lang="fi-FI" sz="1800" dirty="0">
                          <a:solidFill>
                            <a:schemeClr val="tx1"/>
                          </a:solidFill>
                          <a:effectLst/>
                        </a:rPr>
                      </a:br>
                      <a:r>
                        <a:rPr lang="fi-FI" sz="1800" dirty="0">
                          <a:solidFill>
                            <a:schemeClr val="tx1"/>
                          </a:solidFill>
                          <a:effectLst/>
                        </a:rPr>
                        <a:t>State-led </a:t>
                      </a:r>
                      <a:r>
                        <a:rPr lang="fi-FI" sz="1800" dirty="0" err="1">
                          <a:solidFill>
                            <a:schemeClr val="tx1"/>
                          </a:solidFill>
                          <a:effectLst/>
                        </a:rPr>
                        <a:t>programmes</a:t>
                      </a:r>
                      <a:r>
                        <a:rPr lang="fi-FI" sz="1800" dirty="0">
                          <a:solidFill>
                            <a:schemeClr val="tx1"/>
                          </a:solidFill>
                          <a:effectLst/>
                        </a:rPr>
                        <a:t> (e.g. METSO): </a:t>
                      </a:r>
                      <a:br>
                        <a:rPr lang="fi-FI" sz="1800" dirty="0">
                          <a:solidFill>
                            <a:schemeClr val="tx1"/>
                          </a:solidFill>
                          <a:effectLst/>
                        </a:rPr>
                      </a:br>
                      <a:br>
                        <a:rPr lang="fi-FI" sz="1800" dirty="0">
                          <a:solidFill>
                            <a:schemeClr val="tx1"/>
                          </a:solidFill>
                          <a:effectLst/>
                        </a:rPr>
                      </a:br>
                      <a:r>
                        <a:rPr lang="en-US" sz="1800" b="0" dirty="0">
                          <a:solidFill>
                            <a:schemeClr val="tx1"/>
                          </a:solidFill>
                          <a:effectLst/>
                        </a:rPr>
                        <a:t>Risk-averse owners who value administrative clarity, transparent criteria, and a predictable level of compensation.</a:t>
                      </a:r>
                    </a:p>
                    <a:p>
                      <a:pPr>
                        <a:lnSpc>
                          <a:spcPts val="1500"/>
                        </a:lnSpc>
                        <a:spcAft>
                          <a:spcPts val="600"/>
                        </a:spcAft>
                        <a:buNone/>
                      </a:pPr>
                      <a:endParaRPr lang="fi-FI" sz="1800" b="0" dirty="0">
                        <a:solidFill>
                          <a:schemeClr val="tx1"/>
                        </a:solidFill>
                        <a:effectLst/>
                      </a:endParaRPr>
                    </a:p>
                    <a:p>
                      <a:pPr>
                        <a:lnSpc>
                          <a:spcPts val="1500"/>
                        </a:lnSpc>
                        <a:spcAft>
                          <a:spcPts val="600"/>
                        </a:spcAft>
                        <a:buNone/>
                      </a:pPr>
                      <a:r>
                        <a:rPr lang="en-US" sz="1800" b="0" dirty="0" err="1">
                          <a:solidFill>
                            <a:schemeClr val="tx1"/>
                          </a:solidFill>
                          <a:effectLst/>
                        </a:rPr>
                        <a:t>Programmes</a:t>
                      </a:r>
                      <a:r>
                        <a:rPr lang="en-US" sz="1800" b="0" dirty="0">
                          <a:solidFill>
                            <a:schemeClr val="tx1"/>
                          </a:solidFill>
                          <a:effectLst/>
                        </a:rPr>
                        <a:t> are particularly suitable for those who do not want to negotiate prices in the market or bear the risk of insufficient demand.</a:t>
                      </a:r>
                      <a:endParaRPr lang="fi-FI" sz="18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ts val="1500"/>
                        </a:lnSpc>
                        <a:spcAft>
                          <a:spcPts val="600"/>
                        </a:spcAft>
                        <a:buNone/>
                      </a:pPr>
                      <a:br>
                        <a:rPr lang="fi-FI" sz="1600" b="1" dirty="0">
                          <a:solidFill>
                            <a:schemeClr val="tx1"/>
                          </a:solidFill>
                          <a:effectLst/>
                        </a:rPr>
                      </a:br>
                      <a:r>
                        <a:rPr lang="fi-FI" sz="1800" b="1" kern="1200" dirty="0" err="1">
                          <a:solidFill>
                            <a:schemeClr val="tx1"/>
                          </a:solidFill>
                          <a:effectLst/>
                          <a:latin typeface="+mn-lt"/>
                          <a:ea typeface="+mn-ea"/>
                          <a:cs typeface="+mn-cs"/>
                        </a:rPr>
                        <a:t>Self-initiated</a:t>
                      </a:r>
                      <a:r>
                        <a:rPr lang="fi-FI" sz="1800" b="1" kern="1200" dirty="0">
                          <a:solidFill>
                            <a:schemeClr val="tx1"/>
                          </a:solidFill>
                          <a:effectLst/>
                          <a:latin typeface="+mn-lt"/>
                          <a:ea typeface="+mn-ea"/>
                          <a:cs typeface="+mn-cs"/>
                        </a:rPr>
                        <a:t>, </a:t>
                      </a:r>
                      <a:r>
                        <a:rPr lang="fi-FI" sz="1800" b="1" kern="1200" dirty="0" err="1">
                          <a:solidFill>
                            <a:schemeClr val="tx1"/>
                          </a:solidFill>
                          <a:effectLst/>
                          <a:latin typeface="+mn-lt"/>
                          <a:ea typeface="+mn-ea"/>
                          <a:cs typeface="+mn-cs"/>
                        </a:rPr>
                        <a:t>voluntary</a:t>
                      </a:r>
                      <a:r>
                        <a:rPr lang="fi-FI" sz="1800" b="1" kern="1200" dirty="0">
                          <a:solidFill>
                            <a:schemeClr val="tx1"/>
                          </a:solidFill>
                          <a:effectLst/>
                          <a:latin typeface="+mn-lt"/>
                          <a:ea typeface="+mn-ea"/>
                          <a:cs typeface="+mn-cs"/>
                        </a:rPr>
                        <a:t> </a:t>
                      </a:r>
                      <a:r>
                        <a:rPr lang="fi-FI" sz="1800" b="1" dirty="0" err="1">
                          <a:solidFill>
                            <a:schemeClr val="tx1"/>
                          </a:solidFill>
                          <a:effectLst/>
                        </a:rPr>
                        <a:t>protection</a:t>
                      </a:r>
                      <a:r>
                        <a:rPr lang="fi-FI" sz="1800" b="1" dirty="0">
                          <a:solidFill>
                            <a:schemeClr val="tx1"/>
                          </a:solidFill>
                          <a:effectLst/>
                        </a:rPr>
                        <a:t> and </a:t>
                      </a:r>
                      <a:r>
                        <a:rPr lang="fi-FI" sz="1800" b="1" dirty="0" err="1">
                          <a:solidFill>
                            <a:schemeClr val="tx1"/>
                          </a:solidFill>
                          <a:effectLst/>
                        </a:rPr>
                        <a:t>nature</a:t>
                      </a:r>
                      <a:r>
                        <a:rPr lang="fi-FI" sz="1800" b="1" dirty="0">
                          <a:solidFill>
                            <a:schemeClr val="tx1"/>
                          </a:solidFill>
                          <a:effectLst/>
                        </a:rPr>
                        <a:t> management </a:t>
                      </a:r>
                      <a:r>
                        <a:rPr lang="fi-FI" sz="1800" b="1" dirty="0" err="1">
                          <a:solidFill>
                            <a:schemeClr val="tx1"/>
                          </a:solidFill>
                          <a:effectLst/>
                        </a:rPr>
                        <a:t>without</a:t>
                      </a:r>
                      <a:r>
                        <a:rPr lang="fi-FI" sz="1800" b="1" dirty="0">
                          <a:solidFill>
                            <a:schemeClr val="tx1"/>
                          </a:solidFill>
                          <a:effectLst/>
                        </a:rPr>
                        <a:t> </a:t>
                      </a:r>
                      <a:r>
                        <a:rPr lang="fi-FI" sz="1800" b="1" dirty="0" err="1">
                          <a:solidFill>
                            <a:schemeClr val="tx1"/>
                          </a:solidFill>
                          <a:effectLst/>
                        </a:rPr>
                        <a:t>compensation</a:t>
                      </a:r>
                      <a:r>
                        <a:rPr lang="fi-FI" sz="1800" b="1" dirty="0">
                          <a:solidFill>
                            <a:schemeClr val="tx1"/>
                          </a:solidFill>
                          <a:effectLst/>
                        </a:rPr>
                        <a:t>: </a:t>
                      </a:r>
                    </a:p>
                    <a:p>
                      <a:pPr>
                        <a:lnSpc>
                          <a:spcPts val="1500"/>
                        </a:lnSpc>
                        <a:spcAft>
                          <a:spcPts val="600"/>
                        </a:spcAft>
                        <a:buNone/>
                      </a:pPr>
                      <a:endParaRPr lang="fi-FI" sz="1800" dirty="0">
                        <a:solidFill>
                          <a:schemeClr val="tx1"/>
                        </a:solidFill>
                        <a:effectLst/>
                      </a:endParaRPr>
                    </a:p>
                    <a:p>
                      <a:pPr marL="0" indent="0">
                        <a:lnSpc>
                          <a:spcPts val="1500"/>
                        </a:lnSpc>
                        <a:spcAft>
                          <a:spcPts val="600"/>
                        </a:spcAft>
                        <a:buFontTx/>
                        <a:buNone/>
                      </a:pPr>
                      <a:r>
                        <a:rPr lang="fi-FI" sz="1800" dirty="0">
                          <a:solidFill>
                            <a:schemeClr val="tx1"/>
                          </a:solidFill>
                          <a:effectLst/>
                        </a:rPr>
                        <a:t>Value-</a:t>
                      </a:r>
                      <a:r>
                        <a:rPr lang="fi-FI" sz="1800" dirty="0" err="1">
                          <a:solidFill>
                            <a:schemeClr val="tx1"/>
                          </a:solidFill>
                          <a:effectLst/>
                        </a:rPr>
                        <a:t>driven</a:t>
                      </a:r>
                      <a:r>
                        <a:rPr lang="fi-FI" sz="1800" dirty="0">
                          <a:solidFill>
                            <a:schemeClr val="tx1"/>
                          </a:solidFill>
                          <a:effectLst/>
                        </a:rPr>
                        <a:t> </a:t>
                      </a:r>
                      <a:r>
                        <a:rPr lang="fi-FI" sz="1800" dirty="0" err="1">
                          <a:solidFill>
                            <a:schemeClr val="tx1"/>
                          </a:solidFill>
                          <a:effectLst/>
                        </a:rPr>
                        <a:t>owners</a:t>
                      </a:r>
                      <a:endParaRPr lang="fi-FI" sz="1800" dirty="0">
                        <a:solidFill>
                          <a:schemeClr val="tx1"/>
                        </a:solidFill>
                        <a:effectLst/>
                      </a:endParaRPr>
                    </a:p>
                    <a:p>
                      <a:pPr marL="0" indent="0">
                        <a:lnSpc>
                          <a:spcPts val="1500"/>
                        </a:lnSpc>
                        <a:spcAft>
                          <a:spcPts val="600"/>
                        </a:spcAft>
                        <a:buFontTx/>
                        <a:buNone/>
                      </a:pPr>
                      <a:endParaRPr lang="fi-FI" sz="1800" dirty="0">
                        <a:solidFill>
                          <a:schemeClr val="tx1"/>
                        </a:solidFill>
                        <a:effectLst/>
                      </a:endParaRPr>
                    </a:p>
                    <a:p>
                      <a:pPr marL="0" indent="0">
                        <a:lnSpc>
                          <a:spcPts val="1500"/>
                        </a:lnSpc>
                        <a:spcAft>
                          <a:spcPts val="600"/>
                        </a:spcAft>
                        <a:buFontTx/>
                        <a:buNone/>
                      </a:pPr>
                      <a:r>
                        <a:rPr lang="en-US" dirty="0">
                          <a:solidFill>
                            <a:schemeClr val="tx1"/>
                          </a:solidFill>
                        </a:rPr>
                        <a:t>Suitable for those for whom the economic return from the site is of little importance, or for whom autonomy is important.</a:t>
                      </a:r>
                      <a:endParaRPr lang="fi-FI"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7017854"/>
                  </a:ext>
                </a:extLst>
              </a:tr>
            </a:tbl>
          </a:graphicData>
        </a:graphic>
      </p:graphicFrame>
      <p:sp>
        <p:nvSpPr>
          <p:cNvPr id="3" name="Dian numeron paikkamerkki 2">
            <a:extLst>
              <a:ext uri="{FF2B5EF4-FFF2-40B4-BE49-F238E27FC236}">
                <a16:creationId xmlns:a16="http://schemas.microsoft.com/office/drawing/2014/main" id="{EBA5C969-D0D9-D97A-CDAF-D89E5B4F03E8}"/>
              </a:ext>
            </a:extLst>
          </p:cNvPr>
          <p:cNvSpPr>
            <a:spLocks noGrp="1"/>
          </p:cNvSpPr>
          <p:nvPr>
            <p:ph type="sldNum" sz="quarter" idx="4"/>
          </p:nvPr>
        </p:nvSpPr>
        <p:spPr/>
        <p:txBody>
          <a:bodyPr/>
          <a:lstStyle/>
          <a:p>
            <a:fld id="{6E6C4F80-5086-45F4-8BC3-75D0BF506462}" type="slidenum">
              <a:rPr lang="fi-FI" smtClean="0"/>
              <a:pPr/>
              <a:t>8</a:t>
            </a:fld>
            <a:endParaRPr lang="fi-FI"/>
          </a:p>
        </p:txBody>
      </p:sp>
      <p:cxnSp>
        <p:nvCxnSpPr>
          <p:cNvPr id="5" name="Suora yhdysviiva 4">
            <a:extLst>
              <a:ext uri="{FF2B5EF4-FFF2-40B4-BE49-F238E27FC236}">
                <a16:creationId xmlns:a16="http://schemas.microsoft.com/office/drawing/2014/main" id="{42E7FDD9-F2D9-C22F-4542-6D5A208B63B7}"/>
              </a:ext>
            </a:extLst>
          </p:cNvPr>
          <p:cNvCxnSpPr/>
          <p:nvPr/>
        </p:nvCxnSpPr>
        <p:spPr>
          <a:xfrm>
            <a:off x="5916168" y="201168"/>
            <a:ext cx="0" cy="601675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uora yhdysviiva 5">
            <a:extLst>
              <a:ext uri="{FF2B5EF4-FFF2-40B4-BE49-F238E27FC236}">
                <a16:creationId xmlns:a16="http://schemas.microsoft.com/office/drawing/2014/main" id="{114D22B0-E80F-E345-BA49-86F57EDC0257}"/>
              </a:ext>
            </a:extLst>
          </p:cNvPr>
          <p:cNvCxnSpPr>
            <a:cxnSpLocks/>
          </p:cNvCxnSpPr>
          <p:nvPr/>
        </p:nvCxnSpPr>
        <p:spPr>
          <a:xfrm flipH="1">
            <a:off x="1481328" y="3429000"/>
            <a:ext cx="98389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1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583EC-1696-38F0-3919-5DF5673BA2BD}"/>
            </a:ext>
          </a:extLst>
        </p:cNvPr>
        <p:cNvGrpSpPr/>
        <p:nvPr/>
      </p:nvGrpSpPr>
      <p:grpSpPr>
        <a:xfrm>
          <a:off x="0" y="0"/>
          <a:ext cx="0" cy="0"/>
          <a:chOff x="0" y="0"/>
          <a:chExt cx="0" cy="0"/>
        </a:xfrm>
      </p:grpSpPr>
      <p:pic>
        <p:nvPicPr>
          <p:cNvPr id="8" name="Kuvan paikkamerkki 8" descr="Kuva, joka sisältää kohteen piha-, kasvi, ruoho, puu">
            <a:extLst>
              <a:ext uri="{FF2B5EF4-FFF2-40B4-BE49-F238E27FC236}">
                <a16:creationId xmlns:a16="http://schemas.microsoft.com/office/drawing/2014/main" id="{20AFEF05-D194-8084-CEE7-3E2F87CD5004}"/>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a:fillRect/>
          </a:stretch>
        </p:blipFill>
        <p:spPr>
          <a:xfrm>
            <a:off x="20" y="10"/>
            <a:ext cx="12191980" cy="6857990"/>
          </a:xfrm>
          <a:custGeom>
            <a:avLst/>
            <a:gdLst>
              <a:gd name="connsiteX0" fmla="*/ 842513 w 12192000"/>
              <a:gd name="connsiteY0" fmla="*/ 838703 h 6858000"/>
              <a:gd name="connsiteX1" fmla="*/ 842513 w 12192000"/>
              <a:gd name="connsiteY1" fmla="*/ 6019296 h 6858000"/>
              <a:gd name="connsiteX2" fmla="*/ 11349487 w 12192000"/>
              <a:gd name="connsiteY2" fmla="*/ 6019296 h 6858000"/>
              <a:gd name="connsiteX3" fmla="*/ 11349487 w 12192000"/>
              <a:gd name="connsiteY3" fmla="*/ 83870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42513" y="838703"/>
                </a:moveTo>
                <a:lnTo>
                  <a:pt x="842513" y="6019296"/>
                </a:lnTo>
                <a:lnTo>
                  <a:pt x="11349487" y="6019296"/>
                </a:lnTo>
                <a:lnTo>
                  <a:pt x="11349487" y="838703"/>
                </a:lnTo>
                <a:close/>
                <a:moveTo>
                  <a:pt x="0" y="0"/>
                </a:moveTo>
                <a:lnTo>
                  <a:pt x="12192000" y="0"/>
                </a:lnTo>
                <a:lnTo>
                  <a:pt x="12192000" y="6858000"/>
                </a:lnTo>
                <a:lnTo>
                  <a:pt x="0" y="6858000"/>
                </a:lnTo>
                <a:close/>
              </a:path>
            </a:pathLst>
          </a:custGeom>
          <a:noFill/>
        </p:spPr>
      </p:pic>
      <p:sp>
        <p:nvSpPr>
          <p:cNvPr id="3" name="Title 2">
            <a:extLst>
              <a:ext uri="{FF2B5EF4-FFF2-40B4-BE49-F238E27FC236}">
                <a16:creationId xmlns:a16="http://schemas.microsoft.com/office/drawing/2014/main" id="{A59A7CDD-50B0-80C1-A2CF-EB8495CCDE5E}"/>
              </a:ext>
            </a:extLst>
          </p:cNvPr>
          <p:cNvSpPr>
            <a:spLocks noGrp="1"/>
          </p:cNvSpPr>
          <p:nvPr>
            <p:ph type="title"/>
          </p:nvPr>
        </p:nvSpPr>
        <p:spPr>
          <a:xfrm>
            <a:off x="2170549" y="1088571"/>
            <a:ext cx="7850901" cy="568869"/>
          </a:xfrm>
        </p:spPr>
        <p:txBody>
          <a:bodyPr anchor="ctr">
            <a:noAutofit/>
          </a:bodyPr>
          <a:lstStyle/>
          <a:p>
            <a:r>
              <a:rPr lang="fi-FI" sz="3200" dirty="0" err="1"/>
              <a:t>Units</a:t>
            </a:r>
            <a:r>
              <a:rPr lang="fi-FI" sz="3200" dirty="0"/>
              <a:t> of </a:t>
            </a:r>
            <a:r>
              <a:rPr lang="fi-FI" sz="3200" dirty="0" err="1"/>
              <a:t>Nature</a:t>
            </a:r>
            <a:r>
              <a:rPr lang="fi-FI" sz="3200" dirty="0"/>
              <a:t> </a:t>
            </a:r>
            <a:r>
              <a:rPr lang="fi-FI" sz="3200" dirty="0" err="1"/>
              <a:t>Credits</a:t>
            </a:r>
            <a:endParaRPr lang="en-FI" sz="3200" dirty="0"/>
          </a:p>
        </p:txBody>
      </p:sp>
      <p:sp>
        <p:nvSpPr>
          <p:cNvPr id="4" name="Subtitle 3">
            <a:extLst>
              <a:ext uri="{FF2B5EF4-FFF2-40B4-BE49-F238E27FC236}">
                <a16:creationId xmlns:a16="http://schemas.microsoft.com/office/drawing/2014/main" id="{81412347-6C91-2083-D40C-141026C6E577}"/>
              </a:ext>
            </a:extLst>
          </p:cNvPr>
          <p:cNvSpPr>
            <a:spLocks noGrp="1"/>
          </p:cNvSpPr>
          <p:nvPr>
            <p:ph idx="1"/>
          </p:nvPr>
        </p:nvSpPr>
        <p:spPr>
          <a:xfrm>
            <a:off x="2179175" y="1793966"/>
            <a:ext cx="7850901" cy="4562383"/>
          </a:xfrm>
        </p:spPr>
        <p:txBody>
          <a:bodyPr vert="horz" lIns="91440" tIns="45720" rIns="91440" bIns="45720" rtlCol="0" anchor="t">
            <a:normAutofit fontScale="40000" lnSpcReduction="20000"/>
          </a:bodyPr>
          <a:lstStyle/>
          <a:p>
            <a:pPr marL="342900" indent="-342900" algn="l">
              <a:lnSpc>
                <a:spcPct val="110000"/>
              </a:lnSpc>
              <a:buFont typeface="Arial" panose="020B0604020202020204" pitchFamily="34" charset="0"/>
              <a:buChar char="•"/>
            </a:pPr>
            <a:r>
              <a:rPr lang="en-US" sz="4300" dirty="0"/>
              <a:t>The marketable commodity consists of the improvement in ecological condition generated by the intervention relative to the assumed baseline trajectory.</a:t>
            </a:r>
          </a:p>
          <a:p>
            <a:pPr marL="342900" indent="-342900" algn="l">
              <a:lnSpc>
                <a:spcPct val="110000"/>
              </a:lnSpc>
              <a:buFont typeface="Arial" panose="020B0604020202020204" pitchFamily="34" charset="0"/>
              <a:buChar char="•"/>
            </a:pPr>
            <a:r>
              <a:rPr lang="en-US" sz="4300" dirty="0"/>
              <a:t>The units quantify the incremental ecological gains produced by the interventions, including gains in species richness, habitat condition, and area.</a:t>
            </a:r>
          </a:p>
          <a:p>
            <a:pPr marL="342900" indent="-342900" algn="l">
              <a:lnSpc>
                <a:spcPct val="110000"/>
              </a:lnSpc>
              <a:buFont typeface="Arial" panose="020B0604020202020204" pitchFamily="34" charset="0"/>
              <a:buChar char="•"/>
            </a:pPr>
            <a:r>
              <a:rPr lang="en-US" sz="4300" dirty="0"/>
              <a:t>A robust unit should be fit for purpose, additional, measurable, and legally unambiguous; moreover, the same unit must not be marketed more than once.</a:t>
            </a:r>
          </a:p>
          <a:p>
            <a:pPr marL="342900" indent="-342900" algn="l">
              <a:lnSpc>
                <a:spcPct val="110000"/>
              </a:lnSpc>
              <a:buFont typeface="Arial" panose="020B0604020202020204" pitchFamily="34" charset="0"/>
              <a:buChar char="•"/>
            </a:pPr>
            <a:r>
              <a:rPr lang="en-US" sz="4300" dirty="0"/>
              <a:t>The criteria applicable to units used for ecological compensation are more extensive. (e.g. like-to-like)</a:t>
            </a:r>
          </a:p>
          <a:p>
            <a:pPr marL="342900" indent="-342900" algn="l">
              <a:lnSpc>
                <a:spcPct val="110000"/>
              </a:lnSpc>
              <a:buFont typeface="Arial" panose="020B0604020202020204" pitchFamily="34" charset="0"/>
              <a:buChar char="•"/>
            </a:pPr>
            <a:r>
              <a:rPr lang="en-US" sz="4300" dirty="0"/>
              <a:t>The </a:t>
            </a:r>
            <a:r>
              <a:rPr lang="en-US" sz="4300" i="1" dirty="0"/>
              <a:t>hectares of sites with nature values </a:t>
            </a:r>
            <a:r>
              <a:rPr lang="en-US" sz="4400" i="1" dirty="0"/>
              <a:t>(later: </a:t>
            </a:r>
            <a:r>
              <a:rPr lang="en-US" sz="4400" dirty="0"/>
              <a:t>the nature value hectare) </a:t>
            </a:r>
            <a:r>
              <a:rPr lang="en-US" sz="4300" dirty="0"/>
              <a:t>provides a commensurate metric, but was perceived as overly theoretical, administratively burdensome, and costly.. However, it is necessary in ecological compensation. </a:t>
            </a:r>
          </a:p>
          <a:p>
            <a:pPr marL="342900" indent="-342900" algn="l">
              <a:lnSpc>
                <a:spcPct val="110000"/>
              </a:lnSpc>
              <a:buFont typeface="Arial" panose="020B0604020202020204" pitchFamily="34" charset="0"/>
              <a:buChar char="•"/>
            </a:pPr>
            <a:endParaRPr lang="en-FI" sz="4300" dirty="0"/>
          </a:p>
          <a:p>
            <a:pPr marL="342900" indent="-342900" algn="l">
              <a:buFont typeface="Arial" panose="020B0604020202020204" pitchFamily="34" charset="0"/>
              <a:buChar char="•"/>
            </a:pPr>
            <a:endParaRPr lang="en-FI" dirty="0"/>
          </a:p>
        </p:txBody>
      </p:sp>
      <p:sp>
        <p:nvSpPr>
          <p:cNvPr id="13" name="Slide Number Placeholder 4">
            <a:extLst>
              <a:ext uri="{FF2B5EF4-FFF2-40B4-BE49-F238E27FC236}">
                <a16:creationId xmlns:a16="http://schemas.microsoft.com/office/drawing/2014/main" id="{ED9E0B9B-8CE5-367B-515F-F0135EB4D606}"/>
              </a:ext>
            </a:extLst>
          </p:cNvPr>
          <p:cNvSpPr>
            <a:spLocks noGrp="1"/>
          </p:cNvSpPr>
          <p:nvPr>
            <p:ph type="sldNum" sz="quarter" idx="4"/>
          </p:nvPr>
        </p:nvSpPr>
        <p:spPr>
          <a:xfrm>
            <a:off x="4724400" y="6356349"/>
            <a:ext cx="2743200" cy="365125"/>
          </a:xfrm>
        </p:spPr>
        <p:txBody>
          <a:bodyPr/>
          <a:lstStyle/>
          <a:p>
            <a:pPr>
              <a:spcAft>
                <a:spcPts val="600"/>
              </a:spcAft>
            </a:pPr>
            <a:fld id="{6E6C4F80-5086-45F4-8BC3-75D0BF506462}" type="slidenum">
              <a:rPr lang="fi-FI" smtClean="0"/>
              <a:pPr>
                <a:spcAft>
                  <a:spcPts val="600"/>
                </a:spcAft>
              </a:pPr>
              <a:t>9</a:t>
            </a:fld>
            <a:endParaRPr lang="fi-FI"/>
          </a:p>
        </p:txBody>
      </p:sp>
      <p:sp>
        <p:nvSpPr>
          <p:cNvPr id="2" name="Date Placeholder 1" hidden="1">
            <a:extLst>
              <a:ext uri="{FF2B5EF4-FFF2-40B4-BE49-F238E27FC236}">
                <a16:creationId xmlns:a16="http://schemas.microsoft.com/office/drawing/2014/main" id="{902F31E9-2F04-518A-BEDC-36FB83A298D2}"/>
              </a:ext>
            </a:extLst>
          </p:cNvPr>
          <p:cNvSpPr>
            <a:spLocks noGrp="1"/>
          </p:cNvSpPr>
          <p:nvPr>
            <p:ph type="dt" sz="half" idx="4294967295"/>
          </p:nvPr>
        </p:nvSpPr>
        <p:spPr>
          <a:xfrm>
            <a:off x="8892540" y="2425383"/>
            <a:ext cx="2743200" cy="365125"/>
          </a:xfrm>
        </p:spPr>
        <p:txBody>
          <a:bodyPr/>
          <a:lstStyle/>
          <a:p>
            <a:pPr>
              <a:spcAft>
                <a:spcPts val="600"/>
              </a:spcAft>
            </a:pPr>
            <a:fld id="{60F79C4E-8164-4040-B08E-D757BE46C772}" type="datetime1">
              <a:rPr lang="fi-FI" smtClean="0"/>
              <a:pPr>
                <a:spcAft>
                  <a:spcPts val="600"/>
                </a:spcAft>
              </a:pPr>
              <a:t>16.3.2026</a:t>
            </a:fld>
            <a:endParaRPr lang="fi-FI"/>
          </a:p>
        </p:txBody>
      </p:sp>
    </p:spTree>
    <p:extLst>
      <p:ext uri="{BB962C8B-B14F-4D97-AF65-F5344CB8AC3E}">
        <p14:creationId xmlns:p14="http://schemas.microsoft.com/office/powerpoint/2010/main" val="1885788937"/>
      </p:ext>
    </p:extLst>
  </p:cSld>
  <p:clrMapOvr>
    <a:masterClrMapping/>
  </p:clrMapOvr>
</p:sld>
</file>

<file path=ppt/theme/theme1.xml><?xml version="1.0" encoding="utf-8"?>
<a:theme xmlns:a="http://schemas.openxmlformats.org/drawingml/2006/main" name="Office-teema">
  <a:themeElements>
    <a:clrScheme name="PTT värit">
      <a:dk1>
        <a:srgbClr val="000000"/>
      </a:dk1>
      <a:lt1>
        <a:srgbClr val="FFFFFF"/>
      </a:lt1>
      <a:dk2>
        <a:srgbClr val="01713E"/>
      </a:dk2>
      <a:lt2>
        <a:srgbClr val="00A756"/>
      </a:lt2>
      <a:accent1>
        <a:srgbClr val="1FBADB"/>
      </a:accent1>
      <a:accent2>
        <a:srgbClr val="DC9944"/>
      </a:accent2>
      <a:accent3>
        <a:srgbClr val="FDEA1D"/>
      </a:accent3>
      <a:accent4>
        <a:srgbClr val="FFCC00"/>
      </a:accent4>
      <a:accent5>
        <a:srgbClr val="6666CC"/>
      </a:accent5>
      <a:accent6>
        <a:srgbClr val="D5ECF0"/>
      </a:accent6>
      <a:hlink>
        <a:srgbClr val="330099"/>
      </a:hlink>
      <a:folHlink>
        <a:srgbClr val="0061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TT_powerpoint_24" id="{7F7F29E2-0843-46BB-89AC-62DB0C7CEEEA}" vid="{F3B41CA7-786C-4CFD-A354-53B0ABFD815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FC187C658FFD4798C0741FE85757C0" ma:contentTypeVersion="8" ma:contentTypeDescription="Create a new document." ma:contentTypeScope="" ma:versionID="335ddb72a3fdad1b5aea5ed77f7b1fe6">
  <xsd:schema xmlns:xsd="http://www.w3.org/2001/XMLSchema" xmlns:xs="http://www.w3.org/2001/XMLSchema" xmlns:p="http://schemas.microsoft.com/office/2006/metadata/properties" xmlns:ns2="d9386b5a-86c9-49fa-b022-8a2c4eee2987" targetNamespace="http://schemas.microsoft.com/office/2006/metadata/properties" ma:root="true" ma:fieldsID="33255ff578071691ad9a7848cf0563b7" ns2:_="">
    <xsd:import namespace="d9386b5a-86c9-49fa-b022-8a2c4eee29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86b5a-86c9-49fa-b022-8a2c4eee2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52EEBF-54E3-494F-924B-F805C30BF9AF}">
  <ds:schemaRefs>
    <ds:schemaRef ds:uri="http://schemas.microsoft.com/sharepoint/v3/contenttype/forms"/>
  </ds:schemaRefs>
</ds:datastoreItem>
</file>

<file path=customXml/itemProps2.xml><?xml version="1.0" encoding="utf-8"?>
<ds:datastoreItem xmlns:ds="http://schemas.openxmlformats.org/officeDocument/2006/customXml" ds:itemID="{901BA04B-03F1-404D-AE9D-188C00BF5402}">
  <ds:schemaRefs>
    <ds:schemaRef ds:uri="d9386b5a-86c9-49fa-b022-8a2c4eee2987"/>
    <ds:schemaRef ds:uri="http://purl.org/dc/elements/1.1/"/>
    <ds:schemaRef ds:uri="http://schemas.microsoft.com/office/infopath/2007/PartnerControls"/>
    <ds:schemaRef ds:uri="http://schemas.microsoft.com/office/2006/documentManagement/types"/>
    <ds:schemaRef ds:uri="http://purl.org/dc/dcmitype/"/>
    <ds:schemaRef ds:uri="http://schemas.microsoft.com/office/2006/metadata/propertie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08D75394-D3A2-4265-8612-D26C44286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386b5a-86c9-49fa-b022-8a2c4eee29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7baeb91-847d-43fe-9b3b-318d336c193d}" enabled="0" method="" siteId="{67baeb91-847d-43fe-9b3b-318d336c193d}" removed="1"/>
</clbl:labelList>
</file>

<file path=docProps/app.xml><?xml version="1.0" encoding="utf-8"?>
<Properties xmlns="http://schemas.openxmlformats.org/officeDocument/2006/extended-properties" xmlns:vt="http://schemas.openxmlformats.org/officeDocument/2006/docPropsVTypes">
  <Template>PTT_powerpoint_24</Template>
  <TotalTime>1</TotalTime>
  <Words>1014</Words>
  <Application>Microsoft Office PowerPoint</Application>
  <PresentationFormat>Laajakuva</PresentationFormat>
  <Paragraphs>86</Paragraphs>
  <Slides>10</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10</vt:i4>
      </vt:variant>
    </vt:vector>
  </HeadingPairs>
  <TitlesOfParts>
    <vt:vector size="16" baseType="lpstr">
      <vt:lpstr>Arial</vt:lpstr>
      <vt:lpstr>Calibri</vt:lpstr>
      <vt:lpstr>Gill Sans MT</vt:lpstr>
      <vt:lpstr>System Font Regular</vt:lpstr>
      <vt:lpstr>Trebuchet MS</vt:lpstr>
      <vt:lpstr>Office-teema</vt:lpstr>
      <vt:lpstr>              Societal aspects of Nature Credit Markets </vt:lpstr>
      <vt:lpstr>Focus on the NIPF owners</vt:lpstr>
      <vt:lpstr>Management options</vt:lpstr>
      <vt:lpstr>Highest interest in measures which are compatible with active farming or forest management = nature management     </vt:lpstr>
      <vt:lpstr>Agricultural producers: - full-time agricultural producers - crop farming - organic producers          </vt:lpstr>
      <vt:lpstr>Landowners’ views on  nature credit markets I</vt:lpstr>
      <vt:lpstr>Landowners’ views on  nature credit markets II</vt:lpstr>
      <vt:lpstr>PowerPoint-esitys</vt:lpstr>
      <vt:lpstr>Units of Nature Credits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Bräysy</dc:creator>
  <cp:lastModifiedBy>Paula Horne</cp:lastModifiedBy>
  <cp:revision>3</cp:revision>
  <dcterms:created xsi:type="dcterms:W3CDTF">2025-10-01T05:33:03Z</dcterms:created>
  <dcterms:modified xsi:type="dcterms:W3CDTF">2026-03-17T09:57:04Z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0x01010023FC187C658FFD4798C0741FE85757C0</vt:lpwstr>
  </property>
</Properties>
</file>