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17"/>
  </p:notesMasterIdLst>
  <p:sldIdLst>
    <p:sldId id="374" r:id="rId6"/>
    <p:sldId id="280" r:id="rId7"/>
    <p:sldId id="365" r:id="rId8"/>
    <p:sldId id="289" r:id="rId9"/>
    <p:sldId id="368" r:id="rId10"/>
    <p:sldId id="275" r:id="rId11"/>
    <p:sldId id="358" r:id="rId12"/>
    <p:sldId id="369" r:id="rId13"/>
    <p:sldId id="372" r:id="rId14"/>
    <p:sldId id="371" r:id="rId15"/>
    <p:sldId id="363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D9F906-C068-43FB-5A9C-AF707305E661}" name="Kujala, Heini I" initials="KH" userId="S::heini.kujala_helsinki.fi#ext#@jyu.onmicrosoft.com::7cc6f14d-fd58-42bf-b48c-50daf130c1d4" providerId="AD"/>
  <p188:author id="{91044617-41D4-7029-7E48-587BFA172A41}" name="Huttunen Suvi" initials="SH" userId="S::Suvi.Huttunen@syke.fi::dc7b3c69-aa5d-4799-a00a-7c78a6ad51b9" providerId="AD"/>
  <p188:author id="{11B6B8F6-856C-1236-121A-BE97F7D733A5}" name="Kujala, Heini I" initials="HK" userId="S::hkujala@ad.helsinki.fi::384b7cf8-db43-494d-af60-51b12de6d1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62D83-69AC-4DB5-B73B-0FC99B350370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B89C3-A561-4AB4-A13A-486B520D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71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Gains produced through e.g. protection, restoration etc.</a:t>
            </a:r>
          </a:p>
          <a:p>
            <a:endParaRPr lang="en-AU" dirty="0"/>
          </a:p>
          <a:p>
            <a:r>
              <a:rPr lang="en-AU" dirty="0"/>
              <a:t>Losses and gains need to match, not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0F3B4-AF43-475C-A0A9-0B518CE2004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3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ym typeface="Wingdings" panose="05000000000000000000" pitchFamily="2" charset="2"/>
              </a:rPr>
              <a:t> how much does an action improve the ecological condition?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B89C3-A561-4AB4-A13A-486B520DE8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00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46E22-AEC3-41CC-ACCB-6EC5B2AC7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523560-755D-1BDC-CB6A-DFDF044544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42C6BE-76C4-14A5-1CE4-FB2AB8B2D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Losses and gains need to match, not 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8A0E1-3A9D-7EA3-CBC9-B97274FC16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0F3B4-AF43-475C-A0A9-0B518CE2004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47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41EC08-33E0-6284-B853-F16AB3A04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08E3763-C9E5-AB7A-6F68-D09F45FB4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7B4186-6F9C-C92B-ED92-0FD9A604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277-9AAB-4CEF-9927-17594EAE5139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DBACB6-D558-8080-496D-363E2B83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213D1F-01E6-4F73-27AF-25B04F8FF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A8FA-2E15-4855-BE5F-3930ABD553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260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3D11BD-6D1C-9DD7-591A-FA64E9F0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7F3DD1C-D097-5608-9363-4A8F8CCFA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7F998C-F631-789E-8133-03D38501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277-9AAB-4CEF-9927-17594EAE5139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27D1DB-61A7-646B-1D24-8E6C02F61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D59171-6C47-D074-344B-811A1000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A8FA-2E15-4855-BE5F-3930ABD553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934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7541EBE-B860-E205-A449-8B331C268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949034B-CD1D-AD3A-6740-2812B8049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9AEB07-6954-1A76-134B-DD7FA21A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277-9AAB-4CEF-9927-17594EAE5139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626833-3041-F82A-15E9-904CEC76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FB3006-CCBC-8F7D-C7CC-93F844AE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A8FA-2E15-4855-BE5F-3930ABD553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3731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eskitet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1">
            <a:extLst>
              <a:ext uri="{FF2B5EF4-FFF2-40B4-BE49-F238E27FC236}">
                <a16:creationId xmlns:a16="http://schemas.microsoft.com/office/drawing/2014/main" id="{A94099CC-E8D6-4D78-B34E-94C79235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E4CDB59-BC80-4239-BA0E-11E1C0F7F08E}" type="datetime1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2">
            <a:extLst>
              <a:ext uri="{FF2B5EF4-FFF2-40B4-BE49-F238E27FC236}">
                <a16:creationId xmlns:a16="http://schemas.microsoft.com/office/drawing/2014/main" id="{27D09E91-3098-412F-8D07-5D52CF29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3">
            <a:extLst>
              <a:ext uri="{FF2B5EF4-FFF2-40B4-BE49-F238E27FC236}">
                <a16:creationId xmlns:a16="http://schemas.microsoft.com/office/drawing/2014/main" id="{CA9436FD-4A63-4494-A557-9B9FDA73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26E5FB3-E22A-4BAC-BD34-027A6044EB6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3C27935-5AC7-4646-97C9-391FDF364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5321" y="1122363"/>
            <a:ext cx="8164451" cy="1516135"/>
          </a:xfrm>
        </p:spPr>
        <p:txBody>
          <a:bodyPr anchor="b">
            <a:normAutofit/>
          </a:bodyPr>
          <a:lstStyle>
            <a:lvl1pPr algn="ctr">
              <a:defRPr sz="3200">
                <a:effectLst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C8AA1D3A-C97E-4792-A4ED-3C6E0153D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5322" y="2750180"/>
            <a:ext cx="8164452" cy="2507620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653362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uva ja vihreä pohja">
    <p:bg>
      <p:bgPr>
        <a:solidFill>
          <a:srgbClr val="1175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Kuvan paikkamerkki 2"/>
          <p:cNvSpPr>
            <a:spLocks noGrp="1"/>
          </p:cNvSpPr>
          <p:nvPr>
            <p:ph type="pic" idx="21"/>
          </p:nvPr>
        </p:nvSpPr>
        <p:spPr>
          <a:xfrm>
            <a:off x="0" y="0"/>
            <a:ext cx="5207194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7" name="Lisää otsikko"/>
          <p:cNvSpPr txBox="1">
            <a:spLocks noGrp="1"/>
          </p:cNvSpPr>
          <p:nvPr>
            <p:ph type="title" hasCustomPrompt="1"/>
          </p:nvPr>
        </p:nvSpPr>
        <p:spPr>
          <a:xfrm>
            <a:off x="5451499" y="1122362"/>
            <a:ext cx="6468274" cy="1516136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Lisää otsikko</a:t>
            </a:r>
          </a:p>
        </p:txBody>
      </p:sp>
      <p:sp>
        <p:nvSpPr>
          <p:cNvPr id="58" name="Leipätekstin taso yksi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51500" y="2750179"/>
            <a:ext cx="6468275" cy="338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45720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91440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137160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182880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r>
              <a:t>Lisää tekstiä…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6464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tsikkod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teksti"/>
          <p:cNvSpPr txBox="1">
            <a:spLocks noGrp="1"/>
          </p:cNvSpPr>
          <p:nvPr>
            <p:ph type="title"/>
          </p:nvPr>
        </p:nvSpPr>
        <p:spPr>
          <a:xfrm>
            <a:off x="3755321" y="2031222"/>
            <a:ext cx="8164452" cy="2135928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1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95034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Otsikkod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teksti"/>
          <p:cNvSpPr txBox="1">
            <a:spLocks noGrp="1"/>
          </p:cNvSpPr>
          <p:nvPr>
            <p:ph type="title"/>
          </p:nvPr>
        </p:nvSpPr>
        <p:spPr>
          <a:xfrm>
            <a:off x="3755321" y="2031222"/>
            <a:ext cx="8164452" cy="2135928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1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1616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Otsikko ja sisältö keskitett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" name="Otsikkoteksti"/>
          <p:cNvSpPr txBox="1">
            <a:spLocks noGrp="1"/>
          </p:cNvSpPr>
          <p:nvPr>
            <p:ph type="title"/>
          </p:nvPr>
        </p:nvSpPr>
        <p:spPr>
          <a:xfrm>
            <a:off x="3755321" y="1122362"/>
            <a:ext cx="8164452" cy="15161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2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3755321" y="2750180"/>
            <a:ext cx="8164453" cy="250762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</p:spTree>
    <p:extLst>
      <p:ext uri="{BB962C8B-B14F-4D97-AF65-F5344CB8AC3E}">
        <p14:creationId xmlns:p14="http://schemas.microsoft.com/office/powerpoint/2010/main" val="334472459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Vasen tasaus väljä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" name="Lisää otsikko"/>
          <p:cNvSpPr txBox="1">
            <a:spLocks noGrp="1"/>
          </p:cNvSpPr>
          <p:nvPr>
            <p:ph type="title" hasCustomPrompt="1"/>
          </p:nvPr>
        </p:nvSpPr>
        <p:spPr>
          <a:xfrm>
            <a:off x="3755321" y="1122362"/>
            <a:ext cx="8164452" cy="151613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t>Lisää otsikko</a:t>
            </a:r>
          </a:p>
        </p:txBody>
      </p:sp>
      <p:sp>
        <p:nvSpPr>
          <p:cNvPr id="30" name="Leipätekstin taso yksi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755321" y="2750179"/>
            <a:ext cx="8164453" cy="3858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/>
            </a:lvl1pPr>
            <a:lvl2pPr marL="0" indent="45720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/>
            </a:lvl2pPr>
            <a:lvl3pPr marL="0" indent="91440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/>
            </a:lvl3pPr>
            <a:lvl4pPr marL="0" indent="137160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/>
            </a:lvl4pPr>
            <a:lvl5pPr marL="0" indent="182880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/>
            </a:lvl5pPr>
          </a:lstStyle>
          <a:p>
            <a:r>
              <a:rPr dirty="0" err="1"/>
              <a:t>Lisää</a:t>
            </a:r>
            <a:r>
              <a:rPr dirty="0"/>
              <a:t> </a:t>
            </a:r>
            <a:r>
              <a:rPr dirty="0" err="1"/>
              <a:t>tekstiä</a:t>
            </a:r>
            <a:r>
              <a:rPr dirty="0"/>
              <a:t>…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466738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uva oikealla ja keskitetty teksti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sää otsikko"/>
          <p:cNvSpPr txBox="1">
            <a:spLocks noGrp="1"/>
          </p:cNvSpPr>
          <p:nvPr>
            <p:ph type="title" hasCustomPrompt="1"/>
          </p:nvPr>
        </p:nvSpPr>
        <p:spPr>
          <a:xfrm>
            <a:off x="392634" y="362968"/>
            <a:ext cx="6377531" cy="2073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Lisää otsikko</a:t>
            </a:r>
          </a:p>
        </p:txBody>
      </p:sp>
      <p:sp>
        <p:nvSpPr>
          <p:cNvPr id="38" name="Leipätekstin taso yksi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92633" y="2652458"/>
            <a:ext cx="6377533" cy="35760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SzTx/>
              <a:buFontTx/>
              <a:buNone/>
              <a:defRPr sz="1600"/>
            </a:lvl1pPr>
            <a:lvl2pPr marL="0" indent="457200" algn="ctr">
              <a:lnSpc>
                <a:spcPct val="150000"/>
              </a:lnSpc>
              <a:buSzTx/>
              <a:buFontTx/>
              <a:buNone/>
              <a:defRPr sz="1600"/>
            </a:lvl2pPr>
            <a:lvl3pPr marL="0" indent="914400" algn="ctr">
              <a:lnSpc>
                <a:spcPct val="150000"/>
              </a:lnSpc>
              <a:buSzTx/>
              <a:buFontTx/>
              <a:buNone/>
              <a:defRPr sz="1600"/>
            </a:lvl3pPr>
            <a:lvl4pPr marL="0" indent="1371600" algn="ctr">
              <a:lnSpc>
                <a:spcPct val="150000"/>
              </a:lnSpc>
              <a:buSzTx/>
              <a:buFontTx/>
              <a:buNone/>
              <a:defRPr sz="1600"/>
            </a:lvl4pPr>
            <a:lvl5pPr marL="0" indent="1828800" algn="ctr">
              <a:lnSpc>
                <a:spcPct val="150000"/>
              </a:lnSpc>
              <a:buSzTx/>
              <a:buFontTx/>
              <a:buNone/>
              <a:defRPr sz="1600"/>
            </a:lvl5pPr>
          </a:lstStyle>
          <a:p>
            <a:r>
              <a:rPr dirty="0" err="1"/>
              <a:t>Lisää</a:t>
            </a:r>
            <a:r>
              <a:rPr dirty="0"/>
              <a:t> </a:t>
            </a:r>
            <a:r>
              <a:rPr dirty="0" err="1"/>
              <a:t>tekstiä</a:t>
            </a:r>
            <a:r>
              <a:rPr dirty="0"/>
              <a:t>…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39" name="Kuvan paikkamerkki 2"/>
          <p:cNvSpPr>
            <a:spLocks noGrp="1"/>
          </p:cNvSpPr>
          <p:nvPr>
            <p:ph type="pic" idx="21"/>
          </p:nvPr>
        </p:nvSpPr>
        <p:spPr>
          <a:xfrm>
            <a:off x="6984806" y="0"/>
            <a:ext cx="5207194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866759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okosivun 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Kuvan paikkamerkki 2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8" name="Lisää otsikk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Lisää otsikko</a:t>
            </a:r>
          </a:p>
        </p:txBody>
      </p:sp>
      <p:sp>
        <p:nvSpPr>
          <p:cNvPr id="4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506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C283C3-B2B5-D7B1-0378-8C41D7AD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F844AD-5D96-2171-91ED-FC652D7E3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7F30DB-6874-F2A5-F852-7A0848E1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277-9AAB-4CEF-9927-17594EAE5139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13FFEC-EA40-DB6B-E21A-6F5CB096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2F95EF-9EB9-4214-13E5-D5347904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A8FA-2E15-4855-BE5F-3930ABD553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4261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uva ja vihreä pohja">
    <p:bg>
      <p:bgPr>
        <a:solidFill>
          <a:srgbClr val="1175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Kuvan paikkamerkki 2"/>
          <p:cNvSpPr>
            <a:spLocks noGrp="1"/>
          </p:cNvSpPr>
          <p:nvPr>
            <p:ph type="pic" idx="21"/>
          </p:nvPr>
        </p:nvSpPr>
        <p:spPr>
          <a:xfrm>
            <a:off x="0" y="0"/>
            <a:ext cx="5207194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7" name="Lisää otsikko"/>
          <p:cNvSpPr txBox="1">
            <a:spLocks noGrp="1"/>
          </p:cNvSpPr>
          <p:nvPr>
            <p:ph type="title" hasCustomPrompt="1"/>
          </p:nvPr>
        </p:nvSpPr>
        <p:spPr>
          <a:xfrm>
            <a:off x="5451499" y="1122362"/>
            <a:ext cx="6468274" cy="1516136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Lisää otsikko</a:t>
            </a:r>
          </a:p>
        </p:txBody>
      </p:sp>
      <p:sp>
        <p:nvSpPr>
          <p:cNvPr id="58" name="Leipätekstin taso yksi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51500" y="2750179"/>
            <a:ext cx="6468275" cy="338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45720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91440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137160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182880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r>
              <a:rPr dirty="0" err="1"/>
              <a:t>Lisää</a:t>
            </a:r>
            <a:r>
              <a:rPr dirty="0"/>
              <a:t> </a:t>
            </a:r>
            <a:r>
              <a:rPr dirty="0" err="1"/>
              <a:t>tekstiä</a:t>
            </a:r>
            <a:r>
              <a:rPr dirty="0"/>
              <a:t>…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5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433294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Valkoinen teksti vihreällä pohjalla">
    <p:bg>
      <p:bgPr>
        <a:solidFill>
          <a:srgbClr val="1175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sää otsikko"/>
          <p:cNvSpPr txBox="1">
            <a:spLocks noGrp="1"/>
          </p:cNvSpPr>
          <p:nvPr>
            <p:ph type="title" hasCustomPrompt="1"/>
          </p:nvPr>
        </p:nvSpPr>
        <p:spPr>
          <a:xfrm>
            <a:off x="2840632" y="487169"/>
            <a:ext cx="6468274" cy="1725540"/>
          </a:xfrm>
          <a:prstGeom prst="rect">
            <a:avLst/>
          </a:prstGeom>
        </p:spPr>
        <p:txBody>
          <a:bodyPr/>
          <a:lstStyle/>
          <a:p>
            <a:r>
              <a:t>Lisää otsikko</a:t>
            </a:r>
          </a:p>
        </p:txBody>
      </p:sp>
      <p:sp>
        <p:nvSpPr>
          <p:cNvPr id="67" name="Leipätekstin taso yksi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840632" y="2366269"/>
            <a:ext cx="6468274" cy="3873986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457200" algn="just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914400" algn="just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1371600" algn="just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1828800" algn="just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r>
              <a:rPr dirty="0" err="1"/>
              <a:t>Lisää</a:t>
            </a:r>
            <a:r>
              <a:rPr dirty="0"/>
              <a:t> </a:t>
            </a:r>
            <a:r>
              <a:rPr dirty="0" err="1"/>
              <a:t>tekstiä</a:t>
            </a:r>
            <a:r>
              <a:rPr dirty="0"/>
              <a:t>…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9989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Vertailu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sää otsikko"/>
          <p:cNvSpPr txBox="1">
            <a:spLocks noGrp="1"/>
          </p:cNvSpPr>
          <p:nvPr>
            <p:ph type="title" hasCustomPrompt="1"/>
          </p:nvPr>
        </p:nvSpPr>
        <p:spPr>
          <a:xfrm>
            <a:off x="839787" y="866775"/>
            <a:ext cx="10515601" cy="73866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t>Lisää otsikko</a:t>
            </a:r>
          </a:p>
        </p:txBody>
      </p:sp>
      <p:sp>
        <p:nvSpPr>
          <p:cNvPr id="76" name="Leipätekstin taso yksi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rPr dirty="0" err="1"/>
              <a:t>Lisää</a:t>
            </a:r>
            <a:r>
              <a:rPr dirty="0"/>
              <a:t> </a:t>
            </a:r>
            <a:r>
              <a:rPr dirty="0" err="1"/>
              <a:t>alaotsikko</a:t>
            </a:r>
            <a:endParaRPr dirty="0"/>
          </a:p>
        </p:txBody>
      </p:sp>
      <p:sp>
        <p:nvSpPr>
          <p:cNvPr id="7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8" name="Tekstin paikkamerkki 2"/>
          <p:cNvSpPr>
            <a:spLocks noGrp="1"/>
          </p:cNvSpPr>
          <p:nvPr>
            <p:ph type="body" sz="quarter" idx="21" hasCustomPrompt="1"/>
          </p:nvPr>
        </p:nvSpPr>
        <p:spPr>
          <a:xfrm>
            <a:off x="6194424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r>
              <a:t>Lisää alaotsikko</a:t>
            </a:r>
          </a:p>
        </p:txBody>
      </p:sp>
    </p:spTree>
    <p:extLst>
      <p:ext uri="{BB962C8B-B14F-4D97-AF65-F5344CB8AC3E}">
        <p14:creationId xmlns:p14="http://schemas.microsoft.com/office/powerpoint/2010/main" val="202359859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ekstiplanssi vasen tasaus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isää otsikko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t>Lisää otsikko</a:t>
            </a:r>
          </a:p>
        </p:txBody>
      </p:sp>
      <p:sp>
        <p:nvSpPr>
          <p:cNvPr id="8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7" name="Leipätekstin taso yksi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8199" y="1870679"/>
            <a:ext cx="10515600" cy="338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2000"/>
            </a:lvl1pPr>
            <a:lvl2pPr marL="0" indent="45720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600"/>
            </a:lvl2pPr>
            <a:lvl3pPr marL="0" indent="91440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600"/>
            </a:lvl3pPr>
            <a:lvl4pPr marL="0" indent="137160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600"/>
            </a:lvl4pPr>
            <a:lvl5pPr marL="0" indent="182880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600"/>
            </a:lvl5pPr>
          </a:lstStyle>
          <a:p>
            <a:r>
              <a:rPr dirty="0" err="1"/>
              <a:t>Lisää</a:t>
            </a:r>
            <a:r>
              <a:rPr dirty="0"/>
              <a:t> </a:t>
            </a:r>
            <a:r>
              <a:rPr dirty="0" err="1"/>
              <a:t>tekstiä</a:t>
            </a:r>
            <a:r>
              <a:rPr dirty="0"/>
              <a:t>…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363029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13236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4366-2E36-E5D6-0F4C-77940363A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74499-F66B-C45C-5604-CC1898C32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81209-9CA8-66F9-50C2-F5153148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CD9B-F0A0-4BF8-9DE9-DD29AD8BDD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2550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Otsikko ja sisältö keskitetty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" name="Otsikkoteksti"/>
          <p:cNvSpPr txBox="1">
            <a:spLocks noGrp="1"/>
          </p:cNvSpPr>
          <p:nvPr>
            <p:ph type="title"/>
          </p:nvPr>
        </p:nvSpPr>
        <p:spPr>
          <a:xfrm>
            <a:off x="3384467" y="1122362"/>
            <a:ext cx="8535306" cy="151613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dirty="0" err="1"/>
              <a:t>Otsikkoteksti</a:t>
            </a:r>
            <a:endParaRPr dirty="0"/>
          </a:p>
        </p:txBody>
      </p:sp>
      <p:sp>
        <p:nvSpPr>
          <p:cNvPr id="2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3384469" y="2750180"/>
            <a:ext cx="8535306" cy="2507620"/>
          </a:xfrm>
          <a:prstGeom prst="rect">
            <a:avLst/>
          </a:prstGeom>
        </p:spPr>
        <p:txBody>
          <a:bodyPr/>
          <a:lstStyle>
            <a:lvl1pPr marL="0" indent="0" algn="l">
              <a:buSzTx/>
              <a:buFontTx/>
              <a:buNone/>
              <a:defRPr sz="2400"/>
            </a:lvl1pPr>
            <a:lvl2pPr marL="0" indent="457200" algn="l">
              <a:buSzTx/>
              <a:buFontTx/>
              <a:buNone/>
              <a:defRPr/>
            </a:lvl2pPr>
            <a:lvl3pPr marL="0" indent="914400" algn="l">
              <a:buSzTx/>
              <a:buFontTx/>
              <a:buNone/>
              <a:defRPr sz="1800"/>
            </a:lvl3pPr>
            <a:lvl4pPr marL="0" indent="1371600" algn="l">
              <a:buSzTx/>
              <a:buFontTx/>
              <a:buNone/>
              <a:defRPr sz="1600"/>
            </a:lvl4pPr>
            <a:lvl5pPr marL="0" indent="1828800" algn="l">
              <a:buSzTx/>
              <a:buFontTx/>
              <a:buNone/>
              <a:defRPr sz="1400"/>
            </a:lvl5pPr>
          </a:lstStyle>
          <a:p>
            <a:r>
              <a:rPr dirty="0" err="1"/>
              <a:t>Leipätekstin</a:t>
            </a:r>
            <a:r>
              <a:rPr dirty="0"/>
              <a:t> </a:t>
            </a:r>
            <a:r>
              <a:rPr dirty="0" err="1"/>
              <a:t>taso</a:t>
            </a:r>
            <a:r>
              <a:rPr dirty="0"/>
              <a:t> </a:t>
            </a:r>
            <a:r>
              <a:rPr dirty="0" err="1"/>
              <a:t>yksi</a:t>
            </a:r>
            <a:endParaRPr dirty="0"/>
          </a:p>
          <a:p>
            <a:pPr lvl="1"/>
            <a:r>
              <a:rPr dirty="0" err="1"/>
              <a:t>Leipätekstin</a:t>
            </a:r>
            <a:r>
              <a:rPr dirty="0"/>
              <a:t> </a:t>
            </a:r>
            <a:r>
              <a:rPr dirty="0" err="1"/>
              <a:t>taso</a:t>
            </a:r>
            <a:r>
              <a:rPr dirty="0"/>
              <a:t> </a:t>
            </a:r>
            <a:r>
              <a:rPr dirty="0" err="1"/>
              <a:t>kaksi</a:t>
            </a:r>
            <a:endParaRPr dirty="0"/>
          </a:p>
          <a:p>
            <a:pPr lvl="2"/>
            <a:r>
              <a:rPr dirty="0" err="1"/>
              <a:t>Leipätekstin</a:t>
            </a:r>
            <a:r>
              <a:rPr dirty="0"/>
              <a:t> </a:t>
            </a:r>
            <a:r>
              <a:rPr dirty="0" err="1"/>
              <a:t>taso</a:t>
            </a:r>
            <a:r>
              <a:rPr dirty="0"/>
              <a:t> </a:t>
            </a:r>
            <a:r>
              <a:rPr dirty="0" err="1"/>
              <a:t>kolme</a:t>
            </a:r>
            <a:endParaRPr dirty="0"/>
          </a:p>
          <a:p>
            <a:pPr lvl="3"/>
            <a:r>
              <a:rPr dirty="0" err="1"/>
              <a:t>Leipätekstin</a:t>
            </a:r>
            <a:r>
              <a:rPr dirty="0"/>
              <a:t> </a:t>
            </a:r>
            <a:r>
              <a:rPr dirty="0" err="1"/>
              <a:t>taso</a:t>
            </a:r>
            <a:r>
              <a:rPr dirty="0"/>
              <a:t> </a:t>
            </a:r>
            <a:r>
              <a:rPr dirty="0" err="1"/>
              <a:t>neljä</a:t>
            </a:r>
            <a:endParaRPr dirty="0"/>
          </a:p>
          <a:p>
            <a:pPr lvl="4"/>
            <a:r>
              <a:rPr dirty="0" err="1"/>
              <a:t>Leipätekstin</a:t>
            </a:r>
            <a:r>
              <a:rPr dirty="0"/>
              <a:t> </a:t>
            </a:r>
            <a:r>
              <a:rPr dirty="0" err="1"/>
              <a:t>taso</a:t>
            </a:r>
            <a:r>
              <a:rPr dirty="0"/>
              <a:t> </a:t>
            </a:r>
            <a:r>
              <a:rPr dirty="0" err="1"/>
              <a:t>viisi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229020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uva oikealla ja keskitetty teksti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8E9199-06EC-44F4-AA86-15436A89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35A6A4D-62D5-4CE9-B108-BC4611DE02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34" y="362968"/>
            <a:ext cx="6377531" cy="2073106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E80BADE1-3274-4D56-B491-415AAA6B3BF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92633" y="2652458"/>
            <a:ext cx="6377533" cy="357609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tekstiä…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C8C55DCB-BA43-4C63-B063-4A2B43F70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84807" y="0"/>
            <a:ext cx="5207193" cy="6857999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1025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763200" y="1988840"/>
            <a:ext cx="59148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/>
              <a:t>CLICK TO ADD TITLE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63200" y="2996953"/>
            <a:ext cx="5907600" cy="31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add</a:t>
            </a:r>
            <a:r>
              <a:rPr lang="fi-FI" noProof="0"/>
              <a:t> </a:t>
            </a:r>
            <a:r>
              <a:rPr lang="fi-FI" noProof="0" err="1"/>
              <a:t>text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en-US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68000" y="254000"/>
            <a:ext cx="5080000" cy="2952750"/>
          </a:xfrm>
          <a:solidFill>
            <a:schemeClr val="bg1">
              <a:lumMod val="95000"/>
            </a:schemeClr>
          </a:solidFill>
        </p:spPr>
        <p:txBody>
          <a:bodyPr tIns="720000" anchor="t" anchorCtr="0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1" i="0">
                <a:solidFill>
                  <a:srgbClr val="00B0F0"/>
                </a:solidFill>
                <a:latin typeface="+mj-lt"/>
                <a:cs typeface="Gotham-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768075" y="3212976"/>
            <a:ext cx="5080000" cy="2952750"/>
          </a:xfrm>
          <a:solidFill>
            <a:schemeClr val="bg1">
              <a:lumMod val="85000"/>
            </a:schemeClr>
          </a:solidFill>
        </p:spPr>
        <p:txBody>
          <a:bodyPr tIns="720000" anchor="t" anchorCtr="0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1" i="0">
                <a:solidFill>
                  <a:srgbClr val="00B0F0"/>
                </a:solidFill>
                <a:latin typeface="+mj-lt"/>
                <a:cs typeface="Gotham-Bold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1232025-848E-4C1B-A0F3-5B2B3D457463}" type="datetime1">
              <a:rPr lang="en-GB" smtClean="0"/>
              <a:t>19/03/2026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66975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oikealla ja keskitetty teksti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6FA271-84F6-6413-A043-8757FC41E57D}"/>
              </a:ext>
            </a:extLst>
          </p:cNvPr>
          <p:cNvSpPr/>
          <p:nvPr userDrawn="1"/>
        </p:nvSpPr>
        <p:spPr>
          <a:xfrm>
            <a:off x="0" y="0"/>
            <a:ext cx="6257925" cy="5057775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7" name="Lisää otsikko"/>
          <p:cNvSpPr txBox="1">
            <a:spLocks noGrp="1"/>
          </p:cNvSpPr>
          <p:nvPr>
            <p:ph type="title" hasCustomPrompt="1"/>
          </p:nvPr>
        </p:nvSpPr>
        <p:spPr>
          <a:xfrm>
            <a:off x="428625" y="362968"/>
            <a:ext cx="11268075" cy="2073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Lisää otsikko</a:t>
            </a:r>
          </a:p>
        </p:txBody>
      </p:sp>
      <p:sp>
        <p:nvSpPr>
          <p:cNvPr id="38" name="Leipätekstin taso yksi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28625" y="2643728"/>
            <a:ext cx="11268075" cy="35760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SzTx/>
              <a:buFontTx/>
              <a:buNone/>
              <a:defRPr sz="1600"/>
            </a:lvl1pPr>
            <a:lvl2pPr marL="0" indent="457200" algn="ctr">
              <a:lnSpc>
                <a:spcPct val="150000"/>
              </a:lnSpc>
              <a:buSzTx/>
              <a:buFontTx/>
              <a:buNone/>
              <a:defRPr sz="1600"/>
            </a:lvl2pPr>
            <a:lvl3pPr marL="0" indent="914400" algn="ctr">
              <a:lnSpc>
                <a:spcPct val="150000"/>
              </a:lnSpc>
              <a:buSzTx/>
              <a:buFontTx/>
              <a:buNone/>
              <a:defRPr sz="1600"/>
            </a:lvl3pPr>
            <a:lvl4pPr marL="0" indent="1371600" algn="ctr">
              <a:lnSpc>
                <a:spcPct val="150000"/>
              </a:lnSpc>
              <a:buSzTx/>
              <a:buFontTx/>
              <a:buNone/>
              <a:defRPr sz="1600"/>
            </a:lvl4pPr>
            <a:lvl5pPr marL="0" indent="1828800" algn="ctr">
              <a:lnSpc>
                <a:spcPct val="150000"/>
              </a:lnSpc>
              <a:buSzTx/>
              <a:buFontTx/>
              <a:buNone/>
              <a:defRPr sz="1600"/>
            </a:lvl5pPr>
          </a:lstStyle>
          <a:p>
            <a:r>
              <a:t>Lisää tekstiä…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44704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1A0CD0-079F-0F6A-5B10-B30C8C0A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EEA823-F1CF-0F6B-281C-3B4B30521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3C6002-E373-DE52-BA82-D503CED3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277-9AAB-4CEF-9927-17594EAE5139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EF7CF9-0A66-04B9-EBCF-DA09BB6F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6B4811-0C36-D8D8-81CD-68F293B3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A8FA-2E15-4855-BE5F-3930ABD553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188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772997" y="2204865"/>
            <a:ext cx="1102951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19/03/2026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989919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793604-C611-1BD1-AF35-1DA922ED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61088EA-6658-AA98-06A3-6EB2DF233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059A667-246D-DBF4-DA81-376587FC2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BD214E0-AD6A-0003-19E8-BE6B6CA1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277-9AAB-4CEF-9927-17594EAE5139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7A5416-4AB8-9DAF-17A0-165DFA1A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5CA921-C283-D37B-2CA1-1DA18F4D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A8FA-2E15-4855-BE5F-3930ABD553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65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C4661F-B2C9-44BA-21C6-E8F54F0A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F5C920-5D0E-41D1-564C-68D9A5230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D5101B-B674-8C00-182F-F67369E89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AC0D83C-14AB-539E-D544-BCD8B829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277-9AAB-4CEF-9927-17594EAE5139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C2C1CED-5846-8627-9648-F05F6EC2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C51AD6-832E-3B6A-1A32-7ABD76CA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A8FA-2E15-4855-BE5F-3930ABD553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39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78C52E-8161-9C5A-693B-DF35F1F59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1151A9-F519-E42E-D115-4FCB35C0F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286BD7A-325C-6CC4-3F1B-D83E5EC44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E2EA9B0-A1EE-8CEC-792C-59070C0FF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ECADE87-74CD-4EC6-0C25-D7BACE02E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E3C762D-6400-F76A-32E9-7788C6D0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277-9AAB-4CEF-9927-17594EAE5139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623CC3F-0583-2C42-5884-615BA263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5791AC-17E8-46C8-7316-A6064E4FC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A8FA-2E15-4855-BE5F-3930ABD553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73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92F24E-5512-B744-401B-5D535670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EB1DDA1-15C7-41FA-EA44-ACE492B4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277-9AAB-4CEF-9927-17594EAE5139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185D8F1-92BD-02AF-941D-E44BE8EF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DEEC803-FEE9-8905-576B-D08AAD73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A8FA-2E15-4855-BE5F-3930ABD553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333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C3DDAC8-F39F-3309-4BBA-14C53B283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277-9AAB-4CEF-9927-17594EAE5139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AE7CDF8-1F34-7042-EF27-0C4DFAA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D9C31D-8680-55E9-EC01-E7A5EF1F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A8FA-2E15-4855-BE5F-3930ABD553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767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5D20D7-9E72-05F9-1C2C-4EA54471C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52A160-C458-665F-2877-FE8C2FDD4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2278BEA-7EB7-531A-342C-DD6D37B5A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8114984-0D88-40AF-89EA-B63834C2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277-9AAB-4CEF-9927-17594EAE5139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DC427C-8F0C-FE26-A094-A675E246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0A35A1-5E90-C0F5-862F-C35D2E83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A8FA-2E15-4855-BE5F-3930ABD553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297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793604-C611-1BD1-AF35-1DA922ED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61088EA-6658-AA98-06A3-6EB2DF233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059A667-246D-DBF4-DA81-376587FC2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BD214E0-AD6A-0003-19E8-BE6B6CA1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277-9AAB-4CEF-9927-17594EAE5139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7A5416-4AB8-9DAF-17A0-165DFA1A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5CA921-C283-D37B-2CA1-1DA18F4D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A8FA-2E15-4855-BE5F-3930ABD553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2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424CF4-8EB5-569F-0444-6927F800F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E1ED3C-6595-406B-BC8C-168EF0C6C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F3B056-35B8-8D41-2E1E-70A6ADAD1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65277-9AAB-4CEF-9927-17594EAE5139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9D0C91-D1F7-A8FB-E7E1-0D4257351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B2D6D2-8C39-00BC-D3BB-7E46DEF63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44A8FA-2E15-4855-BE5F-3930ABD553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727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sää otsikko"/>
          <p:cNvSpPr txBox="1">
            <a:spLocks noGrp="1"/>
          </p:cNvSpPr>
          <p:nvPr>
            <p:ph type="title" hasCustomPrompt="1"/>
          </p:nvPr>
        </p:nvSpPr>
        <p:spPr>
          <a:xfrm>
            <a:off x="392634" y="362968"/>
            <a:ext cx="11410805" cy="1237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Lisää otsikko</a:t>
            </a:r>
          </a:p>
        </p:txBody>
      </p:sp>
      <p:sp>
        <p:nvSpPr>
          <p:cNvPr id="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62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647700" marR="0" indent="-190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1143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16256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20828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25400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29972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34544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39116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gecco.2024.e03039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doi.org/10.1016/j.envsoft.2025.10632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png"/><Relationship Id="rId5" Type="http://schemas.openxmlformats.org/officeDocument/2006/relationships/hyperlink" Target="https://www.biorxiv.org/content/10.64898/2026.01.26.701764v1.abstract" TargetMode="Externa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51042-CA23-B024-B032-58FF32D3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108" y="1783890"/>
            <a:ext cx="8164452" cy="2135928"/>
          </a:xfrm>
        </p:spPr>
        <p:txBody>
          <a:bodyPr>
            <a:normAutofit/>
          </a:bodyPr>
          <a:lstStyle/>
          <a:p>
            <a:r>
              <a:rPr lang="en-AU" sz="4000" noProof="0" dirty="0"/>
              <a:t>How to define biodiversity offset gains based on science</a:t>
            </a:r>
          </a:p>
        </p:txBody>
      </p:sp>
      <p:pic>
        <p:nvPicPr>
          <p:cNvPr id="3" name="Kuva 2" descr="Kuva 2">
            <a:extLst>
              <a:ext uri="{FF2B5EF4-FFF2-40B4-BE49-F238E27FC236}">
                <a16:creationId xmlns:a16="http://schemas.microsoft.com/office/drawing/2014/main" id="{FF715EBF-C783-CD57-AFDC-D50F9C8F34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24" y="5831820"/>
            <a:ext cx="1552026" cy="617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Kuva 4" descr="Kuva 4">
            <a:extLst>
              <a:ext uri="{FF2B5EF4-FFF2-40B4-BE49-F238E27FC236}">
                <a16:creationId xmlns:a16="http://schemas.microsoft.com/office/drawing/2014/main" id="{2FA8281C-6B79-ACB1-23F5-8D2AE5AED5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215" y="5825706"/>
            <a:ext cx="1891027" cy="756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Kuva 17" descr="Kuva 17">
            <a:extLst>
              <a:ext uri="{FF2B5EF4-FFF2-40B4-BE49-F238E27FC236}">
                <a16:creationId xmlns:a16="http://schemas.microsoft.com/office/drawing/2014/main" id="{199E7AA7-BDD3-C43B-2225-47C62FF430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823" y="5832054"/>
            <a:ext cx="1428688" cy="750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Kuva 19" descr="Kuva 19">
            <a:extLst>
              <a:ext uri="{FF2B5EF4-FFF2-40B4-BE49-F238E27FC236}">
                <a16:creationId xmlns:a16="http://schemas.microsoft.com/office/drawing/2014/main" id="{1E0E4FDD-0BD3-8A5D-779B-1934CA6BA2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809" y="5845945"/>
            <a:ext cx="1935879" cy="483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00B593-EBC6-0D77-7F63-82FF8B11D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90551" y="5948424"/>
            <a:ext cx="1831839" cy="512192"/>
          </a:xfrm>
          <a:prstGeom prst="rect">
            <a:avLst/>
          </a:prstGeom>
        </p:spPr>
      </p:pic>
      <p:pic>
        <p:nvPicPr>
          <p:cNvPr id="8" name="Picture 7" descr="A red circle with white text&#10;&#10;Description automatically generated">
            <a:extLst>
              <a:ext uri="{FF2B5EF4-FFF2-40B4-BE49-F238E27FC236}">
                <a16:creationId xmlns:a16="http://schemas.microsoft.com/office/drawing/2014/main" id="{69723026-6AD8-BE1C-723C-1EA24053A4E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262" y="5665849"/>
            <a:ext cx="1016775" cy="10032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38DC294-0197-7201-D619-964CC651D9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31167" y="249948"/>
            <a:ext cx="3228553" cy="8229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F95C8D-51C4-FD6F-2C2C-C307287076EE}"/>
              </a:ext>
            </a:extLst>
          </p:cNvPr>
          <p:cNvSpPr txBox="1"/>
          <p:nvPr/>
        </p:nvSpPr>
        <p:spPr>
          <a:xfrm>
            <a:off x="5128227" y="3617165"/>
            <a:ext cx="4624213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Prof. Heini Kujala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noProof="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Finnish Museum of </a:t>
            </a:r>
            <a:r>
              <a:rPr lang="en-AU" noProof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N</a:t>
            </a:r>
            <a:r>
              <a:rPr kumimoji="0" lang="en-AU" sz="18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atural </a:t>
            </a:r>
            <a:r>
              <a:rPr lang="en-AU" noProof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H</a:t>
            </a:r>
            <a:r>
              <a:rPr kumimoji="0" lang="en-AU" sz="18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istory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noProof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Faculty of Biological and Environmental Sciences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noProof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University of Helsinki</a:t>
            </a:r>
            <a:endParaRPr kumimoji="0" lang="en-AU" sz="1800" b="1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6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090E7-7978-8303-DAEF-6C0A69DAB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tsikko 11">
            <a:extLst>
              <a:ext uri="{FF2B5EF4-FFF2-40B4-BE49-F238E27FC236}">
                <a16:creationId xmlns:a16="http://schemas.microsoft.com/office/drawing/2014/main" id="{503E28C6-8329-E4C5-E839-552403D588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626" y="629445"/>
            <a:ext cx="6377533" cy="207310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AU" dirty="0"/>
              <a:t>Some of the remaining </a:t>
            </a:r>
            <a:br>
              <a:rPr lang="en-AU" dirty="0"/>
            </a:br>
            <a:r>
              <a:rPr lang="en-AU" dirty="0"/>
              <a:t>open questions</a:t>
            </a:r>
            <a:endParaRPr dirty="0"/>
          </a:p>
        </p:txBody>
      </p:sp>
      <p:sp>
        <p:nvSpPr>
          <p:cNvPr id="142" name="Alaotsikko 13">
            <a:extLst>
              <a:ext uri="{FF2B5EF4-FFF2-40B4-BE49-F238E27FC236}">
                <a16:creationId xmlns:a16="http://schemas.microsoft.com/office/drawing/2014/main" id="{29648262-B786-C5E7-DDA4-959662B412ED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52947" y="3159457"/>
            <a:ext cx="5574890" cy="306909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35000"/>
              </a:lnSpc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dirty="0"/>
              <a:t>Monitoring of offset sites to confirm expected gains and to inform the updating of calculation system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dirty="0"/>
              <a:t>Could landowners sell additional gains that develop after 30 years?</a:t>
            </a:r>
          </a:p>
          <a:p>
            <a:pPr marL="756000" lvl="5" indent="-252000">
              <a:buFont typeface="Arial" panose="020B0604020202020204" pitchFamily="34" charset="0"/>
              <a:buChar char="•"/>
            </a:pPr>
            <a:r>
              <a:rPr lang="en-AU" sz="1400" dirty="0"/>
              <a:t>incentive for producers to participate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143" name="Kuvan paikkamerkki 15" descr="Kuvan paikkamerkki 15">
            <a:extLst>
              <a:ext uri="{FF2B5EF4-FFF2-40B4-BE49-F238E27FC236}">
                <a16:creationId xmlns:a16="http://schemas.microsoft.com/office/drawing/2014/main" id="{E2EB0E86-E3C3-D9CB-0989-5D5BF5C70C8F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8646" r="28646"/>
          <a:stretch>
            <a:fillRect/>
          </a:stretch>
        </p:blipFill>
        <p:spPr>
          <a:xfrm>
            <a:off x="6984806" y="0"/>
            <a:ext cx="5207195" cy="6858000"/>
          </a:xfrm>
          <a:prstGeom prst="rect">
            <a:avLst/>
          </a:prstGeom>
        </p:spPr>
      </p:pic>
      <p:sp>
        <p:nvSpPr>
          <p:cNvPr id="144" name="Dian numeron paikkamerkki 3">
            <a:extLst>
              <a:ext uri="{FF2B5EF4-FFF2-40B4-BE49-F238E27FC236}">
                <a16:creationId xmlns:a16="http://schemas.microsoft.com/office/drawing/2014/main" id="{6D127C80-22B2-9CD4-FED2-289EAD308D66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20106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2CDE5D-C37C-CB86-7357-9EBDB81E6DDD}"/>
              </a:ext>
            </a:extLst>
          </p:cNvPr>
          <p:cNvSpPr txBox="1"/>
          <p:nvPr/>
        </p:nvSpPr>
        <p:spPr>
          <a:xfrm>
            <a:off x="295978" y="5924403"/>
            <a:ext cx="404392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kumimoji="0" lang="fi-FI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Moilanen, Jalkanen, Halme, Nieminen, Kotiaho &amp; Kujala (2024) </a:t>
            </a:r>
          </a:p>
          <a:p>
            <a:pPr hangingPunct="0"/>
            <a:r>
              <a:rPr lang="fi-FI" sz="12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Monitoring</a:t>
            </a:r>
            <a:r>
              <a:rPr lang="fi-FI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in biodiversity </a:t>
            </a:r>
            <a:r>
              <a:rPr lang="fi-FI" sz="12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offsetting</a:t>
            </a:r>
            <a:r>
              <a:rPr kumimoji="0" lang="fi-FI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</a:p>
          <a:p>
            <a:pPr hangingPunct="0"/>
            <a:r>
              <a:rPr lang="fi-FI" sz="12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3" tooltip="Persistent link using digital object identifier"/>
              </a:rPr>
              <a:t>https://doi.org/10.1016/j.gecco.2024.e03039</a:t>
            </a:r>
            <a:endParaRPr kumimoji="0" lang="fi-FI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0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tsikko 1"/>
          <p:cNvSpPr txBox="1">
            <a:spLocks noGrp="1"/>
          </p:cNvSpPr>
          <p:nvPr>
            <p:ph type="title"/>
          </p:nvPr>
        </p:nvSpPr>
        <p:spPr>
          <a:xfrm>
            <a:off x="2013773" y="2031222"/>
            <a:ext cx="8164453" cy="213592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AU" dirty="0"/>
              <a:t>Kiitos</a:t>
            </a:r>
            <a:endParaRPr dirty="0"/>
          </a:p>
        </p:txBody>
      </p:sp>
      <p:pic>
        <p:nvPicPr>
          <p:cNvPr id="198" name="Kuva 2" descr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72" y="5402014"/>
            <a:ext cx="1552026" cy="617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Kuva 4" descr="Kuv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563" y="5395900"/>
            <a:ext cx="1891027" cy="756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Kuva 17" descr="Kuva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171" y="5402248"/>
            <a:ext cx="1428688" cy="750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Kuva 19" descr="Kuva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157" y="5416139"/>
            <a:ext cx="1935879" cy="483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EFA4E46-8515-3491-5063-DFE9104CA3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52899" y="5518618"/>
            <a:ext cx="1831839" cy="512192"/>
          </a:xfrm>
          <a:prstGeom prst="rect">
            <a:avLst/>
          </a:prstGeom>
        </p:spPr>
      </p:pic>
      <p:pic>
        <p:nvPicPr>
          <p:cNvPr id="8" name="Picture 7" descr="A red circle with white text&#10;&#10;Description automatically generated">
            <a:extLst>
              <a:ext uri="{FF2B5EF4-FFF2-40B4-BE49-F238E27FC236}">
                <a16:creationId xmlns:a16="http://schemas.microsoft.com/office/drawing/2014/main" id="{0FC44404-5BD2-8503-4116-684272521B7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610" y="5236043"/>
            <a:ext cx="1016775" cy="100321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5B8C5E6-BB3A-BE6F-793D-58D1D422A6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15768" y="3737344"/>
            <a:ext cx="3228553" cy="822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ity with many buildings and trees&#10;&#10;Description automatically generated with medium confidence">
            <a:extLst>
              <a:ext uri="{FF2B5EF4-FFF2-40B4-BE49-F238E27FC236}">
                <a16:creationId xmlns:a16="http://schemas.microsoft.com/office/drawing/2014/main" id="{CEEE3EF1-1F06-099C-560A-A4D2CE7541D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6" r="2864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3152CB-F119-23B0-E6BD-13367E4D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Biodiversity offsetting</a:t>
            </a:r>
            <a:br>
              <a:rPr lang="en-AU" dirty="0"/>
            </a:br>
            <a:r>
              <a:rPr lang="en-AU" dirty="0"/>
              <a:t>(ecological compensation)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A4953-4CA7-86B2-9D6E-162AA225C96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n-A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Biodiversity losses</a:t>
            </a:r>
            <a:r>
              <a:rPr lang="en-A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AU" sz="2000" dirty="0"/>
              <a:t>caused by humans are compensated by producing equivalent amount and type of </a:t>
            </a:r>
            <a:r>
              <a:rPr lang="en-A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biodiversity gains</a:t>
            </a:r>
            <a:r>
              <a:rPr lang="en-A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AU" sz="2000" dirty="0"/>
              <a:t>elsewhere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CEE9A-65F2-4BB0-8AAA-D23C058770B2}"/>
              </a:ext>
            </a:extLst>
          </p:cNvPr>
          <p:cNvSpPr txBox="1"/>
          <p:nvPr/>
        </p:nvSpPr>
        <p:spPr>
          <a:xfrm rot="16200000">
            <a:off x="4049178" y="5586252"/>
            <a:ext cx="2461460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Helvetica"/>
                <a:cs typeface="Calibri"/>
              </a:rPr>
              <a:t>ANDREY ZAYCHUK / UNSPLASH</a:t>
            </a:r>
          </a:p>
        </p:txBody>
      </p:sp>
    </p:spTree>
    <p:extLst>
      <p:ext uri="{BB962C8B-B14F-4D97-AF65-F5344CB8AC3E}">
        <p14:creationId xmlns:p14="http://schemas.microsoft.com/office/powerpoint/2010/main" val="13737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C22598-FA8F-7248-6A23-DD1EB71498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4" y="3690162"/>
            <a:ext cx="3188019" cy="2572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B6BC6A-255A-439D-AD50-F345F2C778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4" y="2480847"/>
            <a:ext cx="2509251" cy="1209315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4EC96491-9185-239F-16DE-A55458DD78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927"/>
          <a:stretch/>
        </p:blipFill>
        <p:spPr>
          <a:xfrm>
            <a:off x="4782008" y="3927530"/>
            <a:ext cx="5525675" cy="27996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C3E135A-D210-8EDC-EC54-ED72083FF0D3}"/>
              </a:ext>
            </a:extLst>
          </p:cNvPr>
          <p:cNvGrpSpPr>
            <a:grpSpLocks noChangeAspect="1"/>
          </p:cNvGrpSpPr>
          <p:nvPr/>
        </p:nvGrpSpPr>
        <p:grpSpPr>
          <a:xfrm>
            <a:off x="4782008" y="567806"/>
            <a:ext cx="5347799" cy="3497154"/>
            <a:chOff x="7305964" y="3740727"/>
            <a:chExt cx="4565409" cy="29855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C23CA2-4B17-C0EB-5830-B513FD6F9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899"/>
            <a:stretch/>
          </p:blipFill>
          <p:spPr>
            <a:xfrm>
              <a:off x="7305964" y="3846532"/>
              <a:ext cx="4565409" cy="287971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F77A63-D4EE-F170-6BC3-B46384C5B947}"/>
                </a:ext>
              </a:extLst>
            </p:cNvPr>
            <p:cNvSpPr/>
            <p:nvPr/>
          </p:nvSpPr>
          <p:spPr>
            <a:xfrm>
              <a:off x="7407564" y="3740727"/>
              <a:ext cx="1302327" cy="249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 dirty="0"/>
            </a:p>
          </p:txBody>
        </p:sp>
      </p:grpSp>
      <p:pic>
        <p:nvPicPr>
          <p:cNvPr id="2" name="Picture 6" descr="TSR_Hub.jpg">
            <a:extLst>
              <a:ext uri="{FF2B5EF4-FFF2-40B4-BE49-F238E27FC236}">
                <a16:creationId xmlns:a16="http://schemas.microsoft.com/office/drawing/2014/main" id="{BDE257A1-BD5B-47DD-72EE-89A4162886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5689" y="130819"/>
            <a:ext cx="1816424" cy="87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few logos of company logos&#10;&#10;AI-generated content may be incorrect.">
            <a:extLst>
              <a:ext uri="{FF2B5EF4-FFF2-40B4-BE49-F238E27FC236}">
                <a16:creationId xmlns:a16="http://schemas.microsoft.com/office/drawing/2014/main" id="{B171E73C-9060-27AC-577D-F4CE3FED50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683" y="1037016"/>
            <a:ext cx="1684389" cy="933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B580DF-0045-43A4-4C60-103712BA447A}"/>
              </a:ext>
            </a:extLst>
          </p:cNvPr>
          <p:cNvSpPr txBox="1"/>
          <p:nvPr/>
        </p:nvSpPr>
        <p:spPr>
          <a:xfrm>
            <a:off x="10413758" y="1869084"/>
            <a:ext cx="1578314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IMEC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0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Impact</a:t>
            </a:r>
            <a:r>
              <a:rPr kumimoji="0" lang="fi-FI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kumimoji="0" lang="fi-FI" sz="10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Mitigation</a:t>
            </a:r>
            <a:r>
              <a:rPr kumimoji="0" lang="fi-FI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and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0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Ecological</a:t>
            </a:r>
            <a:r>
              <a:rPr kumimoji="0" lang="fi-FI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kumimoji="0" lang="fi-FI" sz="10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Compensation</a:t>
            </a:r>
            <a:endParaRPr kumimoji="0" lang="fi-FI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9879A-7C61-1F54-6924-A422DBDFCA02}"/>
              </a:ext>
            </a:extLst>
          </p:cNvPr>
          <p:cNvSpPr txBox="1"/>
          <p:nvPr/>
        </p:nvSpPr>
        <p:spPr>
          <a:xfrm>
            <a:off x="206478" y="6488670"/>
            <a:ext cx="150137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1200" dirty="0">
                <a:solidFill>
                  <a:schemeClr val="tx2"/>
                </a:solidFill>
                <a:ea typeface="+mj-ea"/>
                <a:cs typeface="+mj-cs"/>
                <a:sym typeface="Calibri"/>
              </a:rPr>
              <a:t>Graphics: </a:t>
            </a:r>
            <a:r>
              <a:rPr lang="fi-FI" sz="1200" dirty="0" err="1">
                <a:solidFill>
                  <a:schemeClr val="tx2"/>
                </a:solidFill>
                <a:ea typeface="+mj-ea"/>
                <a:cs typeface="+mj-cs"/>
                <a:sym typeface="Calibri"/>
              </a:rPr>
              <a:t>Zoë</a:t>
            </a:r>
            <a:r>
              <a:rPr lang="fi-FI" sz="1200" dirty="0">
                <a:solidFill>
                  <a:schemeClr val="tx2"/>
                </a:solidFill>
                <a:ea typeface="+mj-ea"/>
                <a:cs typeface="+mj-cs"/>
                <a:sym typeface="Calibri"/>
              </a:rPr>
              <a:t> Stone</a:t>
            </a:r>
            <a:endParaRPr kumimoji="0" lang="fi-FI" sz="12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21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81D19C-2F6F-512E-FD36-C401120B8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37" y="0"/>
            <a:ext cx="707752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7FD7F2-800E-A7E0-6FB2-D3133271D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17" y="3728117"/>
            <a:ext cx="6483469" cy="2878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07ED7-D4C0-1DE8-5966-7BF25DD3A8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9" y="934258"/>
            <a:ext cx="6243637" cy="2466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E50E55-3A86-8AD4-BEE8-7601B25C11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767" y="3096588"/>
            <a:ext cx="6723302" cy="3038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AF996-C1F7-A703-7D6B-32FF0DB7E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424" y="419552"/>
            <a:ext cx="6815238" cy="184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0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AA3E-6A04-98BB-11C0-7D117495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412" y="365125"/>
            <a:ext cx="5985387" cy="1325563"/>
          </a:xfrm>
        </p:spPr>
        <p:txBody>
          <a:bodyPr/>
          <a:lstStyle/>
          <a:p>
            <a:pPr algn="r"/>
            <a:r>
              <a:rPr lang="fi-FI" dirty="0" err="1"/>
              <a:t>Developing</a:t>
            </a:r>
            <a:r>
              <a:rPr lang="fi-FI" dirty="0"/>
              <a:t> an </a:t>
            </a:r>
            <a:r>
              <a:rPr lang="fi-FI" dirty="0" err="1"/>
              <a:t>ecologically</a:t>
            </a:r>
            <a:r>
              <a:rPr lang="fi-FI" dirty="0"/>
              <a:t> </a:t>
            </a:r>
            <a:r>
              <a:rPr lang="fi-FI" dirty="0" err="1"/>
              <a:t>robust</a:t>
            </a:r>
            <a:r>
              <a:rPr lang="fi-FI" dirty="0"/>
              <a:t> offset </a:t>
            </a:r>
            <a:r>
              <a:rPr lang="fi-FI" dirty="0" err="1"/>
              <a:t>calculation</a:t>
            </a:r>
            <a:r>
              <a:rPr lang="fi-FI" dirty="0"/>
              <a:t>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1D0973B-C89D-E72A-82C2-3CE2337B91A2}"/>
              </a:ext>
            </a:extLst>
          </p:cNvPr>
          <p:cNvSpPr txBox="1">
            <a:spLocks/>
          </p:cNvSpPr>
          <p:nvPr/>
        </p:nvSpPr>
        <p:spPr>
          <a:xfrm>
            <a:off x="3286145" y="1860131"/>
            <a:ext cx="8535306" cy="172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5400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997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4544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9116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AU" kern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Common metric</a:t>
            </a:r>
          </a:p>
          <a:p>
            <a:endParaRPr lang="en-AU" sz="500" kern="0" dirty="0"/>
          </a:p>
          <a:p>
            <a:r>
              <a:rPr lang="en-AU" sz="1600" kern="0" dirty="0"/>
              <a:t>Biodiversity measured in habitat hectares (</a:t>
            </a:r>
            <a:r>
              <a:rPr lang="en-AU" sz="1600" i="1" kern="0" dirty="0" err="1"/>
              <a:t>luonnonarvohehtaari</a:t>
            </a:r>
            <a:r>
              <a:rPr lang="en-AU" sz="1600" kern="0" dirty="0"/>
              <a:t>)</a:t>
            </a:r>
          </a:p>
          <a:p>
            <a:endParaRPr lang="en-AU" sz="500" kern="0" dirty="0"/>
          </a:p>
          <a:p>
            <a:r>
              <a:rPr lang="en-AU" sz="1600" kern="0" dirty="0"/>
              <a:t>     Habitat hectare  =  Area  x  Ecological condition</a:t>
            </a:r>
          </a:p>
          <a:p>
            <a:endParaRPr lang="en-AU" sz="1600" kern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F9FF0C-E168-67C6-F459-77BF8019802E}"/>
              </a:ext>
            </a:extLst>
          </p:cNvPr>
          <p:cNvSpPr/>
          <p:nvPr/>
        </p:nvSpPr>
        <p:spPr>
          <a:xfrm>
            <a:off x="3286145" y="3083807"/>
            <a:ext cx="5800298" cy="504968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63A90AB-FA5A-F19A-9D21-4C4613C18CD2}"/>
              </a:ext>
            </a:extLst>
          </p:cNvPr>
          <p:cNvSpPr txBox="1">
            <a:spLocks/>
          </p:cNvSpPr>
          <p:nvPr/>
        </p:nvSpPr>
        <p:spPr>
          <a:xfrm>
            <a:off x="3286145" y="4218065"/>
            <a:ext cx="4628822" cy="2274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5400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997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4544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9116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AU" kern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Realistic gains that include time-lags and uncertainty</a:t>
            </a:r>
          </a:p>
          <a:p>
            <a:endParaRPr lang="en-AU" sz="500" kern="0" dirty="0"/>
          </a:p>
          <a:p>
            <a:r>
              <a:rPr lang="en-AU" sz="1600" kern="0" dirty="0"/>
              <a:t>Habitat types and species response differently to actions (magnitude, time, certainty)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2BDA31C-8A7E-A334-CCDA-703437372386}"/>
              </a:ext>
            </a:extLst>
          </p:cNvPr>
          <p:cNvGrpSpPr/>
          <p:nvPr/>
        </p:nvGrpSpPr>
        <p:grpSpPr>
          <a:xfrm>
            <a:off x="8101136" y="3845310"/>
            <a:ext cx="3973522" cy="3020320"/>
            <a:chOff x="8101136" y="3845310"/>
            <a:chExt cx="3973522" cy="3020320"/>
          </a:xfrm>
        </p:grpSpPr>
        <p:pic>
          <p:nvPicPr>
            <p:cNvPr id="33" name="Picture 32" descr="A graph of a function&#10;&#10;AI-generated content may be incorrect.">
              <a:extLst>
                <a:ext uri="{FF2B5EF4-FFF2-40B4-BE49-F238E27FC236}">
                  <a16:creationId xmlns:a16="http://schemas.microsoft.com/office/drawing/2014/main" id="{8CF2B90E-2C0C-BC3D-72BA-5E17F7F8C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1136" y="3845310"/>
              <a:ext cx="3973522" cy="302032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166FA1-6E29-F213-38A6-71377059A017}"/>
                </a:ext>
              </a:extLst>
            </p:cNvPr>
            <p:cNvSpPr txBox="1"/>
            <p:nvPr/>
          </p:nvSpPr>
          <p:spPr>
            <a:xfrm>
              <a:off x="8361106" y="4090246"/>
              <a:ext cx="725337" cy="646329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Change</a:t>
              </a:r>
              <a:r>
                <a:rPr kumimoji="0" lang="fi-FI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 in </a:t>
              </a:r>
              <a:r>
                <a:rPr kumimoji="0" lang="fi-FI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ecological</a:t>
              </a:r>
              <a:r>
                <a:rPr kumimoji="0" lang="fi-FI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 </a:t>
              </a:r>
              <a:r>
                <a:rPr kumimoji="0" lang="fi-FI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condition</a:t>
              </a:r>
              <a:endParaRPr kumimoji="0" lang="fi-FI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EEF28B6-EC36-8518-7F65-60764664C12D}"/>
              </a:ext>
            </a:extLst>
          </p:cNvPr>
          <p:cNvSpPr txBox="1"/>
          <p:nvPr/>
        </p:nvSpPr>
        <p:spPr>
          <a:xfrm>
            <a:off x="250868" y="6110354"/>
            <a:ext cx="5117544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kumimoji="0" lang="fi-FI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Moilanen &amp; Lehtinen (2025) 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Simple analysis of biodiversity response functions and multipliers for biodiversity offsetting and other applications</a:t>
            </a:r>
            <a:b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lang="fi-FI" sz="1100" dirty="0">
                <a:hlinkClick r:id="rId4" tooltip="Persistent link using digital object identifier"/>
              </a:rPr>
              <a:t>https://doi.org/10.1016/j.envsoft.2025.106322</a:t>
            </a:r>
            <a:endParaRPr kumimoji="0" lang="fi-FI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99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FC666C8-16C3-698F-483F-BCC53156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Guidelines for offsetting habitat types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ED02E7E-CCCF-60F1-6638-1745A1CAB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432" y="3215148"/>
            <a:ext cx="6219358" cy="34047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1" dirty="0"/>
              <a:t>Expert elicitation 2022-24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111 experts, 22 workshops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Trading rules – </a:t>
            </a:r>
            <a:r>
              <a:rPr lang="en-US" i="1" dirty="0"/>
              <a:t>what can be traded with what?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Criteria for ecological condition – </a:t>
            </a:r>
            <a:r>
              <a:rPr lang="en-US" i="1" dirty="0"/>
              <a:t>how is condition measured?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Biodiversity responses for over</a:t>
            </a:r>
            <a:br>
              <a:rPr lang="en-US" dirty="0"/>
            </a:br>
            <a:r>
              <a:rPr lang="en-US" dirty="0"/>
              <a:t>200 habitat type x action –combinations</a:t>
            </a:r>
            <a:br>
              <a:rPr lang="en-US" dirty="0"/>
            </a:br>
            <a:r>
              <a:rPr lang="en-US" dirty="0"/>
              <a:t>–</a:t>
            </a:r>
            <a:r>
              <a:rPr lang="en-US" i="1" dirty="0"/>
              <a:t> how do actions improve habitats?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Assessment forms &amp; guidelines of using and creating (additional) responses</a:t>
            </a:r>
            <a:endParaRPr lang="en-US" sz="800" dirty="0"/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00C12116-99B6-FC43-0C51-0F50489034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360" r="464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2" name="Kuvan paikkamerkki 7" descr="Kuva, joka sisältää kohteen sisä-, huonekalu, kohtaus, vaate&#10;&#10;Kuvaus luotu automaattisesti">
            <a:extLst>
              <a:ext uri="{FF2B5EF4-FFF2-40B4-BE49-F238E27FC236}">
                <a16:creationId xmlns:a16="http://schemas.microsoft.com/office/drawing/2014/main" id="{4C9C0DB7-781C-3B91-8AEB-D0B728A83D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4" t="34790" r="19371" b="27603"/>
          <a:stretch>
            <a:fillRect/>
          </a:stretch>
        </p:blipFill>
        <p:spPr>
          <a:xfrm>
            <a:off x="9832" y="0"/>
            <a:ext cx="7189608" cy="265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oup of people sitting in chairs on a stage&#10;&#10;Description automatically generated">
            <a:extLst>
              <a:ext uri="{FF2B5EF4-FFF2-40B4-BE49-F238E27FC236}">
                <a16:creationId xmlns:a16="http://schemas.microsoft.com/office/drawing/2014/main" id="{401C118B-3D85-4453-2C83-B29E12AF48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265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D9B673-D5DD-6C88-35A2-BEC6CE6ED7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653" y="3197236"/>
            <a:ext cx="6478512" cy="3465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C6E37C-F744-525D-6A01-2966E782BE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672"/>
          <a:stretch/>
        </p:blipFill>
        <p:spPr>
          <a:xfrm>
            <a:off x="7997762" y="333350"/>
            <a:ext cx="3972726" cy="37176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206D53-B714-98CB-0295-27ABDC9C00D7}"/>
              </a:ext>
            </a:extLst>
          </p:cNvPr>
          <p:cNvSpPr txBox="1"/>
          <p:nvPr/>
        </p:nvSpPr>
        <p:spPr>
          <a:xfrm>
            <a:off x="197981" y="5928850"/>
            <a:ext cx="324269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n-AU" sz="1200" noProof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Scientific article: Jalkanen et al. (in review)</a:t>
            </a:r>
          </a:p>
          <a:p>
            <a:pPr hangingPunct="0"/>
            <a:r>
              <a:rPr lang="en-AU" sz="1200" noProof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https://www.biorxiv.org/content/10.64898/2026.01.26.701764v1.abstract</a:t>
            </a:r>
            <a:endParaRPr kumimoji="0" lang="en-AU" sz="12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70AB5FD-AFA8-7250-CD69-5DA8CE5059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" y="5075902"/>
            <a:ext cx="852948" cy="8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F88346-431A-B64E-9119-E65341B9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2" t="1" r="2554" b="1"/>
          <a:stretch>
            <a:fillRect/>
          </a:stretch>
        </p:blipFill>
        <p:spPr>
          <a:xfrm>
            <a:off x="0" y="558781"/>
            <a:ext cx="12192000" cy="6082909"/>
          </a:xfrm>
          <a:prstGeom prst="rect">
            <a:avLst/>
          </a:prstGeom>
          <a:noFill/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0A5366-B307-8E1E-0135-63B6B7103EB6}"/>
              </a:ext>
            </a:extLst>
          </p:cNvPr>
          <p:cNvSpPr/>
          <p:nvPr/>
        </p:nvSpPr>
        <p:spPr>
          <a:xfrm>
            <a:off x="1615650" y="2082148"/>
            <a:ext cx="3172660" cy="3482397"/>
          </a:xfrm>
          <a:prstGeom prst="roundRect">
            <a:avLst>
              <a:gd name="adj" fmla="val 4161"/>
            </a:avLst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noProof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Available tools and resources (in Finnish)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18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condition assessment matrices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noProof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field guidelines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18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habitat hectare and offset calculators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noProof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instructions for biodiversity offset calculations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AU" sz="18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AU" sz="18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" name="Picture 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7752123-64AF-C286-A729-54D4CB29B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609" y="4756704"/>
            <a:ext cx="642959" cy="64295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4696C0-B7FC-E4E8-4EDB-9C34EFB40A60}"/>
              </a:ext>
            </a:extLst>
          </p:cNvPr>
          <p:cNvSpPr/>
          <p:nvPr/>
        </p:nvSpPr>
        <p:spPr>
          <a:xfrm>
            <a:off x="7844386" y="2189769"/>
            <a:ext cx="2830286" cy="2478462"/>
          </a:xfrm>
          <a:prstGeom prst="roundRect">
            <a:avLst>
              <a:gd name="adj" fmla="val 4161"/>
            </a:avLst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Online c</a:t>
            </a:r>
            <a:r>
              <a:rPr lang="en-AU" b="1" noProof="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ourses</a:t>
            </a:r>
            <a:r>
              <a:rPr lang="en-AU" b="1" noProof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(in Finnish)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18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Introduction to biodiversity offsetting</a:t>
            </a:r>
            <a:br>
              <a:rPr kumimoji="0" lang="en-AU" sz="18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endParaRPr kumimoji="0" lang="en-AU" sz="8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Offset calculation</a:t>
            </a:r>
            <a:endParaRPr lang="en-AU" noProof="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AU" sz="18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noProof="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AU" sz="18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AU" sz="18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8" name="Picture 17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49274392-A9FE-7FD8-9F26-399C6623D0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917" y="3823347"/>
            <a:ext cx="642959" cy="6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646D0-00B3-2F13-E397-F86DA86D3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ity with many buildings and trees&#10;&#10;Description automatically generated with medium confidence">
            <a:extLst>
              <a:ext uri="{FF2B5EF4-FFF2-40B4-BE49-F238E27FC236}">
                <a16:creationId xmlns:a16="http://schemas.microsoft.com/office/drawing/2014/main" id="{4B04ECD1-C4F3-2E71-3CDF-CCAAB0AD5A15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6" r="2864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8AEF16-A494-054A-40F1-0882874F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501" y="512762"/>
            <a:ext cx="6468274" cy="578619"/>
          </a:xfrm>
        </p:spPr>
        <p:txBody>
          <a:bodyPr/>
          <a:lstStyle/>
          <a:p>
            <a:r>
              <a:rPr lang="fi-FI" dirty="0" err="1"/>
              <a:t>Rapid</a:t>
            </a:r>
            <a:r>
              <a:rPr lang="fi-FI" dirty="0"/>
              <a:t> </a:t>
            </a:r>
            <a:r>
              <a:rPr lang="fi-FI" dirty="0" err="1"/>
              <a:t>uptake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05D9A-7F23-C343-E0A9-5427D01EB98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451500" y="1406013"/>
            <a:ext cx="6468275" cy="4939225"/>
          </a:xfrm>
        </p:spPr>
        <p:txBody>
          <a:bodyPr>
            <a:noAutofit/>
          </a:bodyPr>
          <a:lstStyle/>
          <a:p>
            <a:r>
              <a:rPr lang="en-A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Municipalities</a:t>
            </a:r>
            <a:r>
              <a:rPr lang="en-AU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Helsinki: offsetting model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Jyväskylä: biodiversity offset pilot 2023-25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Lahti: city-owned habitat bank (ongoing)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Joensuu: offsetting of a zoning plan (starting)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Vantaa: 1</a:t>
            </a:r>
            <a:r>
              <a:rPr lang="en-AU" sz="2000" baseline="30000" dirty="0"/>
              <a:t>st</a:t>
            </a:r>
            <a:r>
              <a:rPr lang="en-AU" sz="2000" dirty="0"/>
              <a:t> official biodiversity offset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bg1"/>
              </a:solidFill>
            </a:endParaRPr>
          </a:p>
          <a:p>
            <a:r>
              <a:rPr lang="en-AU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Other applications using habitat hectares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S-group, </a:t>
            </a:r>
            <a:r>
              <a:rPr lang="en-AU" sz="2000" dirty="0" err="1"/>
              <a:t>Lähitapiola</a:t>
            </a:r>
            <a:r>
              <a:rPr lang="en-AU" sz="2000" dirty="0"/>
              <a:t>, </a:t>
            </a:r>
            <a:r>
              <a:rPr lang="en-AU" sz="2000" dirty="0" err="1"/>
              <a:t>Finsilva</a:t>
            </a:r>
            <a:r>
              <a:rPr lang="en-AU" sz="2000" dirty="0"/>
              <a:t>: nature market pilot (2026)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habitat hectares used in EIA (YVA) assessments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D1AE4D-415C-3E72-1D1B-0C8862C3533A}"/>
              </a:ext>
            </a:extLst>
          </p:cNvPr>
          <p:cNvSpPr txBox="1"/>
          <p:nvPr/>
        </p:nvSpPr>
        <p:spPr>
          <a:xfrm rot="16200000">
            <a:off x="4049178" y="5586252"/>
            <a:ext cx="2461460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Helvetica"/>
                <a:cs typeface="Calibri"/>
              </a:rPr>
              <a:t>ANDREY ZAYCHUK / UNSPLASH</a:t>
            </a:r>
          </a:p>
        </p:txBody>
      </p:sp>
    </p:spTree>
    <p:extLst>
      <p:ext uri="{BB962C8B-B14F-4D97-AF65-F5344CB8AC3E}">
        <p14:creationId xmlns:p14="http://schemas.microsoft.com/office/powerpoint/2010/main" val="313334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ema BOOST">
  <a:themeElements>
    <a:clrScheme name="Teema BOOS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ema BOOS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ema BO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FB078959D1A114EB924FD4778D41C8C" ma:contentTypeVersion="17" ma:contentTypeDescription="Luo uusi asiakirja." ma:contentTypeScope="" ma:versionID="1187babdfa44b59fde3fb0efb921aae2">
  <xsd:schema xmlns:xsd="http://www.w3.org/2001/XMLSchema" xmlns:xs="http://www.w3.org/2001/XMLSchema" xmlns:p="http://schemas.microsoft.com/office/2006/metadata/properties" xmlns:ns2="b1ad33b9-64e1-48f8-8d6e-707cd440bdff" xmlns:ns3="46c58578-f1e8-4d97-b3f7-7125f795ee7e" targetNamespace="http://schemas.microsoft.com/office/2006/metadata/properties" ma:root="true" ma:fieldsID="01a85e6601dbe87860b4c1aa37fcf6b4" ns2:_="" ns3:_="">
    <xsd:import namespace="b1ad33b9-64e1-48f8-8d6e-707cd440bdff"/>
    <xsd:import namespace="46c58578-f1e8-4d97-b3f7-7125f795e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d33b9-64e1-48f8-8d6e-707cd440b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ba830b52-6d58-45b3-9899-c4752b5a1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58578-f1e8-4d97-b3f7-7125f795ee7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06f5df1-52ee-463d-bf1b-7e12622ed200}" ma:internalName="TaxCatchAll" ma:showField="CatchAllData" ma:web="46c58578-f1e8-4d97-b3f7-7125f795ee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c58578-f1e8-4d97-b3f7-7125f795ee7e" xsi:nil="true"/>
    <lcf76f155ced4ddcb4097134ff3c332f xmlns="b1ad33b9-64e1-48f8-8d6e-707cd440bdf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62B2D6-285E-4526-9439-7D493699D7CE}">
  <ds:schemaRefs>
    <ds:schemaRef ds:uri="46c58578-f1e8-4d97-b3f7-7125f795ee7e"/>
    <ds:schemaRef ds:uri="b1ad33b9-64e1-48f8-8d6e-707cd440bd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95F0431-EA07-4903-9194-03FD3BBC6805}">
  <ds:schemaRefs>
    <ds:schemaRef ds:uri="46c58578-f1e8-4d97-b3f7-7125f795ee7e"/>
    <ds:schemaRef ds:uri="http://schemas.microsoft.com/office/2006/documentManagement/types"/>
    <ds:schemaRef ds:uri="b1ad33b9-64e1-48f8-8d6e-707cd440bdff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53D771D-A6AE-47FC-9F67-C0EF0BC826B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9662d58-caa4-4bc1-b138-c8b1acab5a11}" enabled="0" method="" siteId="{e9662d58-caa4-4bc1-b138-c8b1acab5a1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460</Words>
  <Application>Microsoft Office PowerPoint</Application>
  <PresentationFormat>Laajakuva</PresentationFormat>
  <Paragraphs>75</Paragraphs>
  <Slides>11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Helvetica</vt:lpstr>
      <vt:lpstr>Open Sans</vt:lpstr>
      <vt:lpstr>Open Sans Extrabold</vt:lpstr>
      <vt:lpstr>Wingdings</vt:lpstr>
      <vt:lpstr>Office-teema</vt:lpstr>
      <vt:lpstr>Teema BOOST</vt:lpstr>
      <vt:lpstr>How to define biodiversity offset gains based on science</vt:lpstr>
      <vt:lpstr>Biodiversity offsetting (ecological compensation)</vt:lpstr>
      <vt:lpstr>PowerPoint-esitys</vt:lpstr>
      <vt:lpstr>PowerPoint-esitys</vt:lpstr>
      <vt:lpstr>Developing an ecologically robust offset calculation </vt:lpstr>
      <vt:lpstr>Guidelines for offsetting habitat types</vt:lpstr>
      <vt:lpstr>PowerPoint-esitys</vt:lpstr>
      <vt:lpstr>PowerPoint-esitys</vt:lpstr>
      <vt:lpstr>Rapid uptake</vt:lpstr>
      <vt:lpstr>Some of the remaining  open questions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Juha Kotilainen</dc:creator>
  <cp:lastModifiedBy>Juha Kotilainen</cp:lastModifiedBy>
  <cp:revision>140</cp:revision>
  <dcterms:created xsi:type="dcterms:W3CDTF">2025-01-22T10:35:00Z</dcterms:created>
  <dcterms:modified xsi:type="dcterms:W3CDTF">2026-03-19T07:46:36Z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0x010100CFB078959D1A114EB924FD4778D41C8C</vt:lpwstr>
  </property>
  <property fmtid="{D5CDD505-2E9C-101B-9397-08002B2CF9AE}" pid="3" name="MediaServiceImageTags">
    <vt:lpwstr/>
  </property>
</Properties>
</file>