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20"/>
  </p:notesMasterIdLst>
  <p:sldIdLst>
    <p:sldId id="293" r:id="rId8"/>
    <p:sldId id="325" r:id="rId9"/>
    <p:sldId id="324" r:id="rId10"/>
    <p:sldId id="321" r:id="rId11"/>
    <p:sldId id="329" r:id="rId12"/>
    <p:sldId id="333" r:id="rId13"/>
    <p:sldId id="334" r:id="rId14"/>
    <p:sldId id="336" r:id="rId15"/>
    <p:sldId id="330" r:id="rId16"/>
    <p:sldId id="335" r:id="rId17"/>
    <p:sldId id="337" r:id="rId18"/>
    <p:sldId id="31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D"/>
    <a:srgbClr val="0079A4"/>
    <a:srgbClr val="C66E4E"/>
    <a:srgbClr val="BF9474"/>
    <a:srgbClr val="F6F3E5"/>
    <a:srgbClr val="2C5234"/>
    <a:srgbClr val="236192"/>
    <a:srgbClr val="B9D3DC"/>
    <a:srgbClr val="8F993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46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13.3.2026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13.3.2026</a:t>
            </a:fld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13.3.2026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13.3.2026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13.3.2026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13.3.2026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13.3.2026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19" r:id="rId10"/>
    <p:sldLayoutId id="214748372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13.3.2026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  <p:sldLayoutId id="214748372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13.3.2026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13.3.2026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oostbiodiversityoffsets.fi/tyokalut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dl.handle.net/10138/59113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10797725" cy="2979507"/>
          </a:xfrm>
        </p:spPr>
        <p:txBody>
          <a:bodyPr/>
          <a:lstStyle/>
          <a:p>
            <a:r>
              <a:rPr lang="fi-FI" sz="4800" dirty="0" err="1"/>
              <a:t>Generation</a:t>
            </a:r>
            <a:r>
              <a:rPr lang="fi-FI" sz="4800" dirty="0"/>
              <a:t> and </a:t>
            </a:r>
            <a:r>
              <a:rPr lang="fi-FI" sz="4800" dirty="0" err="1"/>
              <a:t>Use</a:t>
            </a:r>
            <a:r>
              <a:rPr lang="fi-FI" sz="4800" dirty="0"/>
              <a:t> of </a:t>
            </a:r>
            <a:br>
              <a:rPr lang="fi-FI" sz="4800" dirty="0"/>
            </a:br>
            <a:r>
              <a:rPr lang="fi-FI" sz="4800" dirty="0" err="1"/>
              <a:t>Nature</a:t>
            </a:r>
            <a:r>
              <a:rPr lang="fi-FI" sz="4800" dirty="0"/>
              <a:t> </a:t>
            </a:r>
            <a:r>
              <a:rPr lang="fi-FI" sz="4800" dirty="0" err="1"/>
              <a:t>Credits</a:t>
            </a:r>
            <a:br>
              <a:rPr lang="fi-FI" sz="4800" dirty="0"/>
            </a:br>
            <a:r>
              <a:rPr lang="fi-FI" sz="4800" dirty="0"/>
              <a:t>in Finland 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9324204" cy="1249419"/>
          </a:xfrm>
        </p:spPr>
        <p:txBody>
          <a:bodyPr/>
          <a:lstStyle/>
          <a:p>
            <a:r>
              <a:rPr lang="fi-FI" dirty="0"/>
              <a:t>18.3.2026</a:t>
            </a:r>
          </a:p>
          <a:p>
            <a:r>
              <a:rPr lang="fi-FI" dirty="0"/>
              <a:t>Leila Suvantola, Senior </a:t>
            </a:r>
            <a:r>
              <a:rPr lang="fi-FI" dirty="0" err="1"/>
              <a:t>Ministerial</a:t>
            </a:r>
            <a:r>
              <a:rPr lang="fi-FI" dirty="0"/>
              <a:t> </a:t>
            </a:r>
            <a:r>
              <a:rPr lang="fi-FI" dirty="0" err="1"/>
              <a:t>Adviser</a:t>
            </a:r>
            <a:r>
              <a:rPr lang="fi-FI" dirty="0"/>
              <a:t>, Legal </a:t>
            </a:r>
            <a:r>
              <a:rPr lang="fi-FI" dirty="0" err="1"/>
              <a:t>Affairs</a:t>
            </a:r>
            <a:endParaRPr lang="fi-FI" dirty="0"/>
          </a:p>
          <a:p>
            <a:r>
              <a:rPr lang="fi-FI" dirty="0" err="1"/>
              <a:t>Ministery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Environment, </a:t>
            </a:r>
            <a:r>
              <a:rPr lang="fi-FI" dirty="0" err="1"/>
              <a:t>Aquatic</a:t>
            </a:r>
            <a:r>
              <a:rPr lang="fi-FI" dirty="0"/>
              <a:t> and Natural Environment, </a:t>
            </a:r>
            <a:r>
              <a:rPr lang="fi-FI" dirty="0" err="1"/>
              <a:t>Biodiversity</a:t>
            </a:r>
            <a:r>
              <a:rPr lang="fi-FI" dirty="0"/>
              <a:t> and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Finance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B3D6-2E8A-46E0-BCA4-C993A0EE525B}" type="datetime1">
              <a:rPr lang="fi-FI" smtClean="0"/>
              <a:t>13.3.2026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64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EE4AA-B984-D9A3-E4BA-70EAF1FE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Generated Nature Value Hectares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074097-D2B9-C920-9BCA-700F570917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b="1" dirty="0" err="1"/>
              <a:t>Voluntary</a:t>
            </a:r>
            <a:r>
              <a:rPr lang="fi-FI" b="1" dirty="0"/>
              <a:t> </a:t>
            </a:r>
            <a:r>
              <a:rPr lang="fi-FI" b="1" dirty="0" err="1"/>
              <a:t>offsetting</a:t>
            </a:r>
            <a:r>
              <a:rPr lang="fi-FI" b="1" dirty="0"/>
              <a:t> of </a:t>
            </a:r>
            <a:r>
              <a:rPr lang="fi-FI" b="1" dirty="0" err="1"/>
              <a:t>degradation</a:t>
            </a:r>
            <a:r>
              <a:rPr lang="fi-FI" b="1" dirty="0"/>
              <a:t> of </a:t>
            </a:r>
            <a:r>
              <a:rPr lang="fi-FI" b="1" dirty="0" err="1"/>
              <a:t>natural</a:t>
            </a:r>
            <a:r>
              <a:rPr lang="fi-FI" b="1" dirty="0"/>
              <a:t> </a:t>
            </a:r>
            <a:r>
              <a:rPr lang="fi-FI" b="1" dirty="0" err="1"/>
              <a:t>values</a:t>
            </a:r>
            <a:endParaRPr lang="fi-FI" b="1" dirty="0"/>
          </a:p>
          <a:p>
            <a:r>
              <a:rPr lang="fi-FI" dirty="0" err="1"/>
              <a:t>Assessment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loss</a:t>
            </a:r>
            <a:r>
              <a:rPr lang="fi-FI" dirty="0"/>
              <a:t> of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criteria</a:t>
            </a:r>
            <a:r>
              <a:rPr lang="fi-FI" dirty="0"/>
              <a:t> </a:t>
            </a:r>
            <a:endParaRPr lang="fi-FI" dirty="0">
              <a:cs typeface="Arial"/>
            </a:endParaRPr>
          </a:p>
          <a:p>
            <a:r>
              <a:rPr lang="fi-FI" dirty="0" err="1"/>
              <a:t>Equivalence</a:t>
            </a:r>
            <a:r>
              <a:rPr lang="fi-FI" dirty="0"/>
              <a:t> of </a:t>
            </a:r>
            <a:r>
              <a:rPr lang="en-US" b="1" dirty="0"/>
              <a:t>quality, quantity and spatiality</a:t>
            </a:r>
            <a:endParaRPr lang="en-US" b="1" dirty="0">
              <a:cs typeface="Arial"/>
            </a:endParaRPr>
          </a:p>
          <a:p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</a:t>
            </a:r>
            <a:r>
              <a:rPr lang="fi-FI" dirty="0" err="1"/>
              <a:t>authority</a:t>
            </a:r>
            <a:r>
              <a:rPr lang="fi-FI" dirty="0"/>
              <a:t> 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equivalence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offset</a:t>
            </a:r>
            <a:endParaRPr lang="fi-FI" dirty="0">
              <a:cs typeface="Arial"/>
            </a:endParaRPr>
          </a:p>
          <a:p>
            <a:pPr marL="356870" lvl="1" indent="-175895"/>
            <a:r>
              <a:rPr lang="en-US" sz="1800" dirty="0"/>
              <a:t>Permanent prohibition of the destruction and deterioration of the nature values of the offset site (definition of  the boundaries of the offset site)</a:t>
            </a:r>
            <a:endParaRPr lang="en-US" sz="1800" dirty="0">
              <a:cs typeface="Arial" panose="020B0604020202020204"/>
            </a:endParaRPr>
          </a:p>
          <a:p>
            <a:pPr marL="356870" lvl="1" indent="-175895"/>
            <a:r>
              <a:rPr lang="en-US" sz="1800" dirty="0"/>
              <a:t>Prohibition registered in the land register</a:t>
            </a:r>
            <a:endParaRPr lang="en-US" sz="1800" dirty="0">
              <a:cs typeface="Arial" panose="020B0604020202020204"/>
            </a:endParaRPr>
          </a:p>
          <a:p>
            <a:pPr marL="356870" lvl="1" indent="-175895"/>
            <a:r>
              <a:rPr lang="en-US" sz="1800" dirty="0"/>
              <a:t>Information in the open access offset register</a:t>
            </a:r>
            <a:endParaRPr lang="en-US" sz="1800" dirty="0">
              <a:cs typeface="Arial" panose="020B0604020202020204"/>
            </a:endParaRPr>
          </a:p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125A-F989-1D0B-2590-9C0C2A0DED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b="1" dirty="0" err="1"/>
              <a:t>Other</a:t>
            </a:r>
            <a:r>
              <a:rPr lang="fi-FI" b="1" dirty="0"/>
              <a:t> </a:t>
            </a:r>
            <a:r>
              <a:rPr lang="fi-FI" b="1" dirty="0" err="1"/>
              <a:t>nature</a:t>
            </a:r>
            <a:r>
              <a:rPr lang="fi-FI" b="1" dirty="0"/>
              <a:t> </a:t>
            </a:r>
            <a:r>
              <a:rPr lang="fi-FI" b="1" dirty="0" err="1"/>
              <a:t>positive</a:t>
            </a:r>
            <a:r>
              <a:rPr lang="fi-FI" b="1" dirty="0"/>
              <a:t> </a:t>
            </a:r>
            <a:r>
              <a:rPr lang="fi-FI" b="1" dirty="0" err="1"/>
              <a:t>activities</a:t>
            </a:r>
            <a:r>
              <a:rPr lang="fi-FI" b="1" dirty="0"/>
              <a:t> </a:t>
            </a:r>
          </a:p>
          <a:p>
            <a:r>
              <a:rPr lang="en-US" dirty="0"/>
              <a:t>Public Consultation of the draft Government Proposal 12/2025-1/2026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/>
              <a:t>-&gt; Preparation of minor revision of the provisions of the Nature Conservation Act to enable: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A) trading and retirement of nature value hectares 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B) permanent protection of the generated nature values</a:t>
            </a:r>
            <a:endParaRPr lang="fi-FI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on the request of the rights holder </a:t>
            </a:r>
          </a:p>
          <a:p>
            <a:r>
              <a:rPr lang="en-US" dirty="0" err="1">
                <a:cs typeface="Arial"/>
              </a:rPr>
              <a:t>Finalisation</a:t>
            </a:r>
            <a:r>
              <a:rPr lang="en-US" dirty="0">
                <a:cs typeface="Arial"/>
              </a:rPr>
              <a:t> and to be proposed to the Parliament</a:t>
            </a:r>
            <a:endParaRPr lang="fi-FI" dirty="0"/>
          </a:p>
          <a:p>
            <a:endParaRPr lang="fi-FI" dirty="0"/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5AEF1F-41B3-69E5-44C1-FC1B2F1C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4B941F-AF7C-64C6-6430-D9C55CCA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50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Down 23">
            <a:extLst>
              <a:ext uri="{FF2B5EF4-FFF2-40B4-BE49-F238E27FC236}">
                <a16:creationId xmlns:a16="http://schemas.microsoft.com/office/drawing/2014/main" id="{D671A18A-B479-2482-BCCF-6BC5C663F803}"/>
              </a:ext>
            </a:extLst>
          </p:cNvPr>
          <p:cNvSpPr/>
          <p:nvPr/>
        </p:nvSpPr>
        <p:spPr>
          <a:xfrm>
            <a:off x="3908000" y="5080400"/>
            <a:ext cx="202637" cy="101318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F616587-E5D2-7D3B-95B5-0C8BC0FBAB67}"/>
              </a:ext>
            </a:extLst>
          </p:cNvPr>
          <p:cNvSpPr/>
          <p:nvPr/>
        </p:nvSpPr>
        <p:spPr>
          <a:xfrm>
            <a:off x="5794630" y="1114504"/>
            <a:ext cx="202637" cy="344483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BA41E-DC5D-DED1-79C1-75CFF2DB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13.3.2026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C763-D56F-5DC3-E123-252D6C29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6F2DCE-88A4-8332-ADD8-14571C694B9D}"/>
              </a:ext>
            </a:extLst>
          </p:cNvPr>
          <p:cNvSpPr/>
          <p:nvPr/>
        </p:nvSpPr>
        <p:spPr>
          <a:xfrm>
            <a:off x="2699169" y="1256951"/>
            <a:ext cx="6871687" cy="8571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Environmental Authority (EA): Statement verifying the initial state, recommendations on planned activities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1E5BC0-439D-2D41-3A41-AF469BC1B3A2}"/>
              </a:ext>
            </a:extLst>
          </p:cNvPr>
          <p:cNvSpPr/>
          <p:nvPr/>
        </p:nvSpPr>
        <p:spPr>
          <a:xfrm>
            <a:off x="2699168" y="2280209"/>
            <a:ext cx="6871688" cy="519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Generator: restoration activities (fundamental measures)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6A820B-E0CA-995B-E1A9-D19C434AE847}"/>
              </a:ext>
            </a:extLst>
          </p:cNvPr>
          <p:cNvSpPr/>
          <p:nvPr/>
        </p:nvSpPr>
        <p:spPr>
          <a:xfrm>
            <a:off x="2644739" y="255465"/>
            <a:ext cx="6969658" cy="8571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Arial"/>
              </a:rPr>
              <a:t>Landowner (generator): plan for generation of nature value hectares (</a:t>
            </a:r>
            <a:r>
              <a:rPr lang="en-US" b="1" dirty="0" err="1">
                <a:cs typeface="Arial"/>
              </a:rPr>
              <a:t>hh</a:t>
            </a:r>
            <a:r>
              <a:rPr lang="en-US" dirty="0" err="1">
                <a:cs typeface="Arial"/>
              </a:rPr>
              <a:t>s</a:t>
            </a:r>
            <a:r>
              <a:rPr lang="en-US" dirty="0">
                <a:cs typeface="Arial"/>
              </a:rPr>
              <a:t>): assessment of initial status, planned restoration activities, projected gains 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6293D4E-25FE-0347-7B19-06026BFA2091}"/>
              </a:ext>
            </a:extLst>
          </p:cNvPr>
          <p:cNvSpPr/>
          <p:nvPr/>
        </p:nvSpPr>
        <p:spPr>
          <a:xfrm>
            <a:off x="138406" y="4087236"/>
            <a:ext cx="4487717" cy="9987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Used as offsets</a:t>
            </a:r>
          </a:p>
          <a:p>
            <a:pPr algn="ctr"/>
            <a:r>
              <a:rPr lang="en-US">
                <a:cs typeface="Arial"/>
              </a:rPr>
              <a:t>Proponent: agreement with the generator / owner of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hh</a:t>
            </a:r>
            <a:r>
              <a:rPr lang="en-US" err="1">
                <a:cs typeface="Arial"/>
              </a:rPr>
              <a:t>s</a:t>
            </a:r>
            <a:r>
              <a:rPr lang="en-US">
                <a:cs typeface="Arial"/>
              </a:rPr>
              <a:t> + proposal to the EA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11CF4-0785-D4EB-2AD8-A369B9497C7F}"/>
              </a:ext>
            </a:extLst>
          </p:cNvPr>
          <p:cNvSpPr/>
          <p:nvPr/>
        </p:nvSpPr>
        <p:spPr>
          <a:xfrm>
            <a:off x="7159692" y="4087237"/>
            <a:ext cx="4487717" cy="9987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>
                    <a:lumMod val="76000"/>
                  </a:schemeClr>
                </a:solidFill>
                <a:cs typeface="Arial"/>
              </a:rPr>
              <a:t>Used as nature positive activity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3E9492-687E-C22A-FD69-1108E6D110CA}"/>
              </a:ext>
            </a:extLst>
          </p:cNvPr>
          <p:cNvSpPr/>
          <p:nvPr/>
        </p:nvSpPr>
        <p:spPr>
          <a:xfrm>
            <a:off x="138407" y="5197579"/>
            <a:ext cx="4487717" cy="65036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Arial"/>
                <a:ea typeface="Arial"/>
                <a:cs typeface="Arial"/>
              </a:rPr>
              <a:t>EA: </a:t>
            </a:r>
            <a:r>
              <a:rPr lang="fi-FI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Decision</a:t>
            </a:r>
            <a:r>
              <a:rPr lang="fi-FI">
                <a:solidFill>
                  <a:schemeClr val="bg1"/>
                </a:solidFill>
                <a:latin typeface="Arial"/>
                <a:ea typeface="Arial"/>
                <a:cs typeface="Arial"/>
              </a:rPr>
              <a:t> on </a:t>
            </a:r>
            <a:r>
              <a:rPr lang="fi-FI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the</a:t>
            </a:r>
            <a:r>
              <a:rPr lang="fi-FI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fi-FI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equivalence</a:t>
            </a:r>
            <a:r>
              <a:rPr lang="fi-FI" sz="1800" baseline="0">
                <a:solidFill>
                  <a:schemeClr val="bg1"/>
                </a:solidFill>
                <a:latin typeface="Arial"/>
                <a:ea typeface="Arial"/>
                <a:cs typeface="Arial"/>
              </a:rPr>
              <a:t> of </a:t>
            </a:r>
            <a:r>
              <a:rPr lang="en-US" sz="1800" b="1" baseline="0">
                <a:solidFill>
                  <a:schemeClr val="bg1"/>
                </a:solidFill>
                <a:latin typeface="Arial"/>
                <a:ea typeface="Arial"/>
                <a:cs typeface="Arial"/>
              </a:rPr>
              <a:t>quality, quantity and spatiality</a:t>
            </a:r>
            <a:r>
              <a:rPr lang="en-US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EBC2DD-0FE2-50CB-1EBB-11E5B27FF589}"/>
              </a:ext>
            </a:extLst>
          </p:cNvPr>
          <p:cNvSpPr/>
          <p:nvPr/>
        </p:nvSpPr>
        <p:spPr>
          <a:xfrm>
            <a:off x="3175520" y="6101093"/>
            <a:ext cx="6806374" cy="65036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EA: Decision on permanent prohibition of degradation of the site where </a:t>
            </a:r>
            <a:r>
              <a:rPr lang="en-US" b="1" err="1">
                <a:cs typeface="Arial"/>
              </a:rPr>
              <a:t>hh</a:t>
            </a:r>
            <a:r>
              <a:rPr lang="en-US" err="1">
                <a:cs typeface="Arial"/>
              </a:rPr>
              <a:t>s</a:t>
            </a:r>
            <a:r>
              <a:rPr lang="en-US">
                <a:cs typeface="Arial"/>
              </a:rPr>
              <a:t> are generated; registered as used</a:t>
            </a:r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5CF405-3BA0-56FE-53E9-B04C6A1D10AE}"/>
              </a:ext>
            </a:extLst>
          </p:cNvPr>
          <p:cNvSpPr/>
          <p:nvPr/>
        </p:nvSpPr>
        <p:spPr>
          <a:xfrm>
            <a:off x="99823" y="2432609"/>
            <a:ext cx="2349846" cy="9987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Project proponent: assessment of degradation </a:t>
            </a:r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834770-D263-0722-CA84-BE53449AC15B}"/>
              </a:ext>
            </a:extLst>
          </p:cNvPr>
          <p:cNvSpPr/>
          <p:nvPr/>
        </p:nvSpPr>
        <p:spPr>
          <a:xfrm>
            <a:off x="2699169" y="2944236"/>
            <a:ext cx="6871687" cy="8571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EA: statement on the type and amount of nature value hectares (</a:t>
            </a:r>
            <a:r>
              <a:rPr lang="en-US" b="1" err="1">
                <a:cs typeface="Arial"/>
              </a:rPr>
              <a:t>hh</a:t>
            </a:r>
            <a:r>
              <a:rPr lang="en-US" err="1">
                <a:cs typeface="Arial"/>
              </a:rPr>
              <a:t>s</a:t>
            </a:r>
            <a:r>
              <a:rPr lang="en-US">
                <a:cs typeface="Arial"/>
              </a:rPr>
              <a:t>) to be generated (entry to register)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AC0F3E-53DA-A954-0E78-1DCC17C1646B}"/>
              </a:ext>
            </a:extLst>
          </p:cNvPr>
          <p:cNvSpPr/>
          <p:nvPr/>
        </p:nvSpPr>
        <p:spPr>
          <a:xfrm>
            <a:off x="9726102" y="349855"/>
            <a:ext cx="2349846" cy="1198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accent6">
                    <a:lumMod val="76000"/>
                  </a:schemeClr>
                </a:solidFill>
                <a:cs typeface="Arial"/>
              </a:rPr>
              <a:t>Best available scientific knowledge on restoration response and time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DFEE2E3E-9087-C2BE-E5AF-75BA77023AE8}"/>
              </a:ext>
            </a:extLst>
          </p:cNvPr>
          <p:cNvSpPr/>
          <p:nvPr/>
        </p:nvSpPr>
        <p:spPr>
          <a:xfrm>
            <a:off x="4602756" y="4515911"/>
            <a:ext cx="2547437" cy="217111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0F4C3B3-D689-E7F1-BCAF-7BDFD75F4366}"/>
              </a:ext>
            </a:extLst>
          </p:cNvPr>
          <p:cNvSpPr/>
          <p:nvPr/>
        </p:nvSpPr>
        <p:spPr>
          <a:xfrm>
            <a:off x="9195832" y="5080389"/>
            <a:ext cx="202637" cy="102285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CA1AE47-6F40-AF35-C133-8CF9375AA2A5}"/>
              </a:ext>
            </a:extLst>
          </p:cNvPr>
          <p:cNvSpPr/>
          <p:nvPr/>
        </p:nvSpPr>
        <p:spPr>
          <a:xfrm>
            <a:off x="90176" y="369145"/>
            <a:ext cx="2484885" cy="10156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accent6">
                    <a:lumMod val="76000"/>
                  </a:schemeClr>
                </a:solidFill>
                <a:cs typeface="Arial"/>
              </a:rPr>
              <a:t>Assessment criteria; scale 0-1</a:t>
            </a:r>
            <a:endParaRPr lang="en-US" dirty="0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378910B-0F0F-830C-200E-18C7B8671E02}"/>
              </a:ext>
            </a:extLst>
          </p:cNvPr>
          <p:cNvSpPr/>
          <p:nvPr/>
        </p:nvSpPr>
        <p:spPr>
          <a:xfrm>
            <a:off x="2320852" y="718955"/>
            <a:ext cx="622385" cy="260533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A59A6BD2-80D7-97C1-0DDD-2AFCD5AABD5B}"/>
              </a:ext>
            </a:extLst>
          </p:cNvPr>
          <p:cNvSpPr/>
          <p:nvPr/>
        </p:nvSpPr>
        <p:spPr>
          <a:xfrm>
            <a:off x="512222" y="1076265"/>
            <a:ext cx="221940" cy="1466356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1F55F8AC-3297-35E8-3BC9-E0CEC1C6DD67}"/>
              </a:ext>
            </a:extLst>
          </p:cNvPr>
          <p:cNvSpPr/>
          <p:nvPr/>
        </p:nvSpPr>
        <p:spPr>
          <a:xfrm>
            <a:off x="135317" y="3429259"/>
            <a:ext cx="202637" cy="1867155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F0412DB8-15AC-1491-8171-4126B83BBBB4}"/>
              </a:ext>
            </a:extLst>
          </p:cNvPr>
          <p:cNvSpPr/>
          <p:nvPr/>
        </p:nvSpPr>
        <p:spPr>
          <a:xfrm>
            <a:off x="9413001" y="680281"/>
            <a:ext cx="419748" cy="23158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DCF74254-28DE-A563-E506-2DA560E15FF0}"/>
              </a:ext>
            </a:extLst>
          </p:cNvPr>
          <p:cNvSpPr/>
          <p:nvPr/>
        </p:nvSpPr>
        <p:spPr>
          <a:xfrm>
            <a:off x="9563775" y="1563320"/>
            <a:ext cx="552519" cy="1997302"/>
          </a:xfrm>
          <a:prstGeom prst="lef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CBB92B-9FE2-1941-9979-78545EE76EB0}"/>
              </a:ext>
            </a:extLst>
          </p:cNvPr>
          <p:cNvSpPr/>
          <p:nvPr/>
        </p:nvSpPr>
        <p:spPr>
          <a:xfrm>
            <a:off x="4920462" y="4367701"/>
            <a:ext cx="1965971" cy="136762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6000"/>
                  </a:schemeClr>
                </a:solidFill>
                <a:cs typeface="Arial"/>
              </a:rPr>
              <a:t>Trading</a:t>
            </a:r>
          </a:p>
          <a:p>
            <a:pPr algn="ctr"/>
            <a:r>
              <a:rPr lang="en-US" dirty="0">
                <a:solidFill>
                  <a:schemeClr val="accent6">
                    <a:lumMod val="76000"/>
                  </a:schemeClr>
                </a:solidFill>
                <a:cs typeface="Arial"/>
              </a:rPr>
              <a:t>(register of ownership)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92B623E2-AA0D-2C96-65D5-DEA4EABD26F6}"/>
              </a:ext>
            </a:extLst>
          </p:cNvPr>
          <p:cNvSpPr/>
          <p:nvPr/>
        </p:nvSpPr>
        <p:spPr>
          <a:xfrm>
            <a:off x="6130435" y="5619530"/>
            <a:ext cx="231585" cy="477644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0EB4D-14CF-D5DF-A625-EF6E1DD076FC}"/>
              </a:ext>
            </a:extLst>
          </p:cNvPr>
          <p:cNvSpPr/>
          <p:nvPr/>
        </p:nvSpPr>
        <p:spPr>
          <a:xfrm>
            <a:off x="6082127" y="3947713"/>
            <a:ext cx="5782544" cy="2145871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39961-12B2-9B98-DD78-5E229972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Thank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Additional</a:t>
            </a:r>
            <a:r>
              <a:rPr lang="fi-FI"/>
              <a:t> </a:t>
            </a:r>
            <a:r>
              <a:rPr lang="fi-FI" err="1"/>
              <a:t>information</a:t>
            </a:r>
            <a:r>
              <a:rPr lang="fi-FI"/>
              <a:t>: </a:t>
            </a:r>
            <a:br>
              <a:rPr lang="fi-FI"/>
            </a:br>
            <a:r>
              <a:rPr lang="fi-FI"/>
              <a:t>https://ym.fi/en/ecological-compensation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87C164-490E-8F8C-BB90-304006EEE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Leila.suvantola@gov.fi</a:t>
            </a:r>
          </a:p>
        </p:txBody>
      </p:sp>
    </p:spTree>
    <p:extLst>
      <p:ext uri="{BB962C8B-B14F-4D97-AF65-F5344CB8AC3E}">
        <p14:creationId xmlns:p14="http://schemas.microsoft.com/office/powerpoint/2010/main" val="189712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1" y="833569"/>
            <a:ext cx="10751707" cy="1197308"/>
          </a:xfrm>
        </p:spPr>
        <p:txBody>
          <a:bodyPr/>
          <a:lstStyle/>
          <a:p>
            <a:r>
              <a:rPr lang="fi-FI"/>
              <a:t>Revision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Nature</a:t>
            </a:r>
            <a:r>
              <a:rPr lang="fi-FI"/>
              <a:t> </a:t>
            </a:r>
            <a:r>
              <a:rPr lang="fi-FI" err="1"/>
              <a:t>Conservation</a:t>
            </a:r>
            <a:r>
              <a:rPr lang="fi-FI"/>
              <a:t> </a:t>
            </a:r>
            <a:r>
              <a:rPr lang="fi-FI" err="1"/>
              <a:t>Legislation</a:t>
            </a:r>
            <a:r>
              <a:rPr lang="fi-FI"/>
              <a:t> 2023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5370" y="2120843"/>
            <a:ext cx="10957223" cy="3715698"/>
          </a:xfrm>
        </p:spPr>
        <p:txBody>
          <a:bodyPr/>
          <a:lstStyle/>
          <a:p>
            <a:r>
              <a:rPr lang="fi-FI" dirty="0" err="1"/>
              <a:t>Chapter</a:t>
            </a:r>
            <a:r>
              <a:rPr lang="fi-FI" dirty="0"/>
              <a:t> 11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Conservation</a:t>
            </a:r>
            <a:r>
              <a:rPr lang="fi-FI" dirty="0"/>
              <a:t> Act (9/2023), in </a:t>
            </a:r>
            <a:r>
              <a:rPr lang="fi-FI" dirty="0" err="1"/>
              <a:t>force</a:t>
            </a:r>
            <a:r>
              <a:rPr lang="fi-FI" dirty="0"/>
              <a:t> 1.6.2023 (</a:t>
            </a:r>
            <a:r>
              <a:rPr lang="fi-FI" dirty="0" err="1"/>
              <a:t>certification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, </a:t>
            </a:r>
            <a:r>
              <a:rPr lang="fi-FI" dirty="0" err="1"/>
              <a:t>offsetting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) + </a:t>
            </a:r>
            <a:r>
              <a:rPr lang="fi-FI" dirty="0" err="1"/>
              <a:t>Decree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Environment on </a:t>
            </a:r>
            <a:r>
              <a:rPr lang="fi-FI" dirty="0" err="1"/>
              <a:t>Voluntary</a:t>
            </a:r>
            <a:r>
              <a:rPr lang="fi-FI" dirty="0"/>
              <a:t> </a:t>
            </a:r>
            <a:r>
              <a:rPr lang="fi-FI" dirty="0" err="1"/>
              <a:t>Ecological</a:t>
            </a:r>
            <a:r>
              <a:rPr lang="fi-FI" dirty="0"/>
              <a:t> </a:t>
            </a:r>
            <a:r>
              <a:rPr lang="fi-FI" dirty="0" err="1"/>
              <a:t>Compensation</a:t>
            </a:r>
            <a:r>
              <a:rPr lang="fi-FI" dirty="0"/>
              <a:t> (933/2023), in </a:t>
            </a:r>
            <a:r>
              <a:rPr lang="fi-FI" dirty="0" err="1"/>
              <a:t>force</a:t>
            </a:r>
            <a:r>
              <a:rPr lang="fi-FI" dirty="0"/>
              <a:t> 15.9.2023 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i="1" dirty="0" err="1"/>
              <a:t>metrics</a:t>
            </a:r>
            <a:r>
              <a:rPr lang="fi-FI" dirty="0"/>
              <a:t>)</a:t>
            </a:r>
          </a:p>
          <a:p>
            <a:r>
              <a:rPr lang="fi-FI" dirty="0" err="1"/>
              <a:t>Offsetting</a:t>
            </a:r>
            <a:r>
              <a:rPr lang="fi-FI" dirty="0"/>
              <a:t> </a:t>
            </a:r>
            <a:r>
              <a:rPr lang="fi-FI" dirty="0" err="1"/>
              <a:t>consists</a:t>
            </a:r>
            <a:r>
              <a:rPr lang="fi-FI" dirty="0"/>
              <a:t> of </a:t>
            </a:r>
          </a:p>
          <a:p>
            <a:pPr marL="457200" indent="-457200">
              <a:buAutoNum type="alphaLcParenR"/>
            </a:pPr>
            <a:r>
              <a:rPr lang="fi-FI" dirty="0" err="1"/>
              <a:t>certified</a:t>
            </a:r>
            <a:r>
              <a:rPr lang="fi-FI" dirty="0"/>
              <a:t> </a:t>
            </a:r>
            <a:r>
              <a:rPr lang="fi-FI" dirty="0" err="1"/>
              <a:t>generation</a:t>
            </a:r>
            <a:r>
              <a:rPr lang="fi-FI" dirty="0"/>
              <a:t> of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(</a:t>
            </a:r>
            <a:r>
              <a:rPr lang="fi-FI" i="1" dirty="0" err="1"/>
              <a:t>nature</a:t>
            </a:r>
            <a:r>
              <a:rPr lang="fi-FI" i="1" dirty="0"/>
              <a:t> </a:t>
            </a:r>
            <a:r>
              <a:rPr lang="fi-FI" i="1" dirty="0" err="1"/>
              <a:t>value</a:t>
            </a:r>
            <a:r>
              <a:rPr lang="fi-FI" i="1" dirty="0"/>
              <a:t> </a:t>
            </a:r>
            <a:r>
              <a:rPr lang="fi-FI" i="1" dirty="0" err="1"/>
              <a:t>hectares</a:t>
            </a:r>
            <a:r>
              <a:rPr lang="fi-FI" i="1" dirty="0"/>
              <a:t> </a:t>
            </a:r>
            <a:r>
              <a:rPr lang="fi-FI" dirty="0"/>
              <a:t>=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credit</a:t>
            </a:r>
            <a:r>
              <a:rPr lang="fi-FI" dirty="0"/>
              <a:t> </a:t>
            </a:r>
            <a:r>
              <a:rPr lang="fi-FI" dirty="0" err="1"/>
              <a:t>unit</a:t>
            </a:r>
            <a:r>
              <a:rPr lang="fi-FI" dirty="0"/>
              <a:t>) </a:t>
            </a:r>
          </a:p>
          <a:p>
            <a:pPr marL="457200" indent="-457200">
              <a:buAutoNum type="alphaLcParenR"/>
            </a:pPr>
            <a:r>
              <a:rPr lang="fi-FI" dirty="0" err="1"/>
              <a:t>rules</a:t>
            </a:r>
            <a:r>
              <a:rPr lang="fi-FI" dirty="0"/>
              <a:t> for </a:t>
            </a:r>
            <a:r>
              <a:rPr lang="fi-FI" dirty="0" err="1"/>
              <a:t>offsetting</a:t>
            </a:r>
            <a:r>
              <a:rPr lang="fi-FI" dirty="0"/>
              <a:t> </a:t>
            </a:r>
            <a:r>
              <a:rPr lang="fi-FI" dirty="0" err="1"/>
              <a:t>degradation</a:t>
            </a:r>
            <a:r>
              <a:rPr lang="fi-FI" dirty="0"/>
              <a:t> of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pregenerated</a:t>
            </a:r>
            <a:r>
              <a:rPr lang="fi-FI" dirty="0"/>
              <a:t> </a:t>
            </a:r>
            <a:r>
              <a:rPr lang="fi-FI" dirty="0" err="1"/>
              <a:t>certified</a:t>
            </a:r>
            <a:r>
              <a:rPr lang="fi-FI" dirty="0"/>
              <a:t> </a:t>
            </a:r>
            <a:r>
              <a:rPr lang="fi-FI" i="1" dirty="0" err="1"/>
              <a:t>nature</a:t>
            </a:r>
            <a:r>
              <a:rPr lang="fi-FI" i="1" dirty="0"/>
              <a:t> </a:t>
            </a:r>
            <a:r>
              <a:rPr lang="fi-FI" i="1" dirty="0" err="1"/>
              <a:t>value</a:t>
            </a:r>
            <a:r>
              <a:rPr lang="fi-FI" i="1" dirty="0"/>
              <a:t> </a:t>
            </a:r>
            <a:r>
              <a:rPr lang="fi-FI" i="1" dirty="0" err="1"/>
              <a:t>hectares</a:t>
            </a:r>
            <a:r>
              <a:rPr lang="fi-FI" i="1" dirty="0"/>
              <a:t> </a:t>
            </a:r>
          </a:p>
          <a:p>
            <a:r>
              <a:rPr lang="fi-FI" dirty="0" err="1"/>
              <a:t>Drafting</a:t>
            </a:r>
            <a:r>
              <a:rPr lang="fi-FI" dirty="0"/>
              <a:t> of </a:t>
            </a:r>
            <a:r>
              <a:rPr lang="fi-FI" dirty="0" err="1"/>
              <a:t>legislation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an </a:t>
            </a:r>
            <a:r>
              <a:rPr lang="fi-FI" dirty="0" err="1"/>
              <a:t>expert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of </a:t>
            </a:r>
            <a:r>
              <a:rPr lang="fi-FI" dirty="0" err="1"/>
              <a:t>ecologists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what</a:t>
            </a:r>
            <a:r>
              <a:rPr lang="fi-FI" dirty="0"/>
              <a:t>, </a:t>
            </a:r>
            <a:r>
              <a:rPr lang="fi-FI" dirty="0" err="1"/>
              <a:t>where</a:t>
            </a:r>
            <a:r>
              <a:rPr lang="fi-FI" dirty="0"/>
              <a:t> and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criteria</a:t>
            </a:r>
            <a:r>
              <a:rPr lang="fi-FI" dirty="0"/>
              <a:t> to </a:t>
            </a:r>
            <a:r>
              <a:rPr lang="fi-FI" dirty="0" err="1"/>
              <a:t>achieve</a:t>
            </a:r>
            <a:r>
              <a:rPr lang="fi-FI" dirty="0"/>
              <a:t> no net </a:t>
            </a:r>
            <a:r>
              <a:rPr lang="fi-FI" dirty="0" err="1"/>
              <a:t>loss</a:t>
            </a:r>
            <a:r>
              <a:rPr lang="fi-FI" dirty="0"/>
              <a:t>)</a:t>
            </a:r>
          </a:p>
          <a:p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preceeding</a:t>
            </a:r>
            <a:r>
              <a:rPr lang="fi-FI" dirty="0"/>
              <a:t> </a:t>
            </a:r>
            <a:r>
              <a:rPr lang="fi-FI" dirty="0" err="1"/>
              <a:t>studies</a:t>
            </a:r>
            <a:endParaRPr lang="fi-FI" dirty="0"/>
          </a:p>
          <a:p>
            <a:r>
              <a:rPr lang="fi-FI" dirty="0" err="1"/>
              <a:t>Ongoing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6" name="Kuva 10">
            <a:extLst>
              <a:ext uri="{FF2B5EF4-FFF2-40B4-BE49-F238E27FC236}">
                <a16:creationId xmlns:a16="http://schemas.microsoft.com/office/drawing/2014/main" id="{2D48BE4D-E7C3-9E8B-7A36-519554492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2" t="23333" r="29333" b="26222"/>
          <a:stretch/>
        </p:blipFill>
        <p:spPr>
          <a:xfrm>
            <a:off x="6187963" y="5428504"/>
            <a:ext cx="1274702" cy="1843040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B93CDFC3-3EE9-3F84-A46B-FB20F5745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18" t="22857" r="28959" b="26222"/>
          <a:stretch/>
        </p:blipFill>
        <p:spPr>
          <a:xfrm>
            <a:off x="7042816" y="4992267"/>
            <a:ext cx="1368548" cy="193832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211065CC-2F70-6631-C8E1-B2DD874AB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42" t="22445" r="25333" b="7778"/>
          <a:stretch/>
        </p:blipFill>
        <p:spPr>
          <a:xfrm>
            <a:off x="8302093" y="5007254"/>
            <a:ext cx="1306471" cy="1856253"/>
          </a:xfrm>
          <a:prstGeom prst="rect">
            <a:avLst/>
          </a:prstGeom>
        </p:spPr>
      </p:pic>
      <p:pic>
        <p:nvPicPr>
          <p:cNvPr id="9" name="Kuva 9">
            <a:extLst>
              <a:ext uri="{FF2B5EF4-FFF2-40B4-BE49-F238E27FC236}">
                <a16:creationId xmlns:a16="http://schemas.microsoft.com/office/drawing/2014/main" id="{689C2027-57A3-9A70-D96C-568F9C4507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17" t="22445" r="23958" b="6667"/>
          <a:stretch/>
        </p:blipFill>
        <p:spPr>
          <a:xfrm>
            <a:off x="10850785" y="4369903"/>
            <a:ext cx="1182697" cy="1565478"/>
          </a:xfrm>
          <a:prstGeom prst="rect">
            <a:avLst/>
          </a:prstGeom>
        </p:spPr>
      </p:pic>
      <p:pic>
        <p:nvPicPr>
          <p:cNvPr id="10" name="Kuva 11">
            <a:extLst>
              <a:ext uri="{FF2B5EF4-FFF2-40B4-BE49-F238E27FC236}">
                <a16:creationId xmlns:a16="http://schemas.microsoft.com/office/drawing/2014/main" id="{6A264DDD-479F-C511-D797-81D504638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245" t="16256" r="42964" b="33639"/>
          <a:stretch/>
        </p:blipFill>
        <p:spPr>
          <a:xfrm>
            <a:off x="9693273" y="4369903"/>
            <a:ext cx="1151163" cy="1639315"/>
          </a:xfrm>
          <a:prstGeom prst="rect">
            <a:avLst/>
          </a:prstGeom>
        </p:spPr>
      </p:pic>
      <p:pic>
        <p:nvPicPr>
          <p:cNvPr id="11" name="Kuva 13">
            <a:extLst>
              <a:ext uri="{FF2B5EF4-FFF2-40B4-BE49-F238E27FC236}">
                <a16:creationId xmlns:a16="http://schemas.microsoft.com/office/drawing/2014/main" id="{B7A5D715-32B8-B7BB-C4AD-9AA1F43E2E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2" t="4889" r="24944" b="5467"/>
          <a:stretch/>
        </p:blipFill>
        <p:spPr>
          <a:xfrm>
            <a:off x="3214791" y="5836541"/>
            <a:ext cx="2024473" cy="1506465"/>
          </a:xfrm>
          <a:prstGeom prst="rect">
            <a:avLst/>
          </a:prstGeom>
        </p:spPr>
      </p:pic>
      <p:pic>
        <p:nvPicPr>
          <p:cNvPr id="12" name="Kuva 12">
            <a:extLst>
              <a:ext uri="{FF2B5EF4-FFF2-40B4-BE49-F238E27FC236}">
                <a16:creationId xmlns:a16="http://schemas.microsoft.com/office/drawing/2014/main" id="{DE1795A4-A44E-6B8C-A69A-8F004A1DFF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" t="4667" r="31458" b="5555"/>
          <a:stretch/>
        </p:blipFill>
        <p:spPr>
          <a:xfrm>
            <a:off x="4150628" y="5990723"/>
            <a:ext cx="1893194" cy="1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9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0021" y="538292"/>
            <a:ext cx="10406984" cy="588831"/>
          </a:xfrm>
        </p:spPr>
        <p:txBody>
          <a:bodyPr/>
          <a:lstStyle/>
          <a:p>
            <a:r>
              <a:rPr lang="fi-FI" sz="3600" dirty="0" err="1"/>
              <a:t>Aim</a:t>
            </a:r>
            <a:r>
              <a:rPr lang="fi-FI" sz="3600" dirty="0"/>
              <a:t> to </a:t>
            </a:r>
            <a:r>
              <a:rPr lang="fi-FI" sz="3600" dirty="0" err="1"/>
              <a:t>Address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Identified</a:t>
            </a:r>
            <a:r>
              <a:rPr lang="fi-FI" sz="3600" dirty="0"/>
              <a:t> </a:t>
            </a:r>
            <a:r>
              <a:rPr lang="fi-FI" sz="3600" dirty="0" err="1"/>
              <a:t>Challenges</a:t>
            </a:r>
            <a:endParaRPr lang="fi-FI" sz="3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13.3.2026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07532"/>
              </p:ext>
            </p:extLst>
          </p:nvPr>
        </p:nvGraphicFramePr>
        <p:xfrm>
          <a:off x="860022" y="1254948"/>
          <a:ext cx="10406983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444">
                  <a:extLst>
                    <a:ext uri="{9D8B030D-6E8A-4147-A177-3AD203B41FA5}">
                      <a16:colId xmlns:a16="http://schemas.microsoft.com/office/drawing/2014/main" val="1628005006"/>
                    </a:ext>
                  </a:extLst>
                </a:gridCol>
                <a:gridCol w="6911539">
                  <a:extLst>
                    <a:ext uri="{9D8B030D-6E8A-4147-A177-3AD203B41FA5}">
                      <a16:colId xmlns:a16="http://schemas.microsoft.com/office/drawing/2014/main" val="1222708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err="1"/>
                        <a:t>Identified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challenges</a:t>
                      </a:r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How </a:t>
                      </a:r>
                      <a:r>
                        <a:rPr lang="fi-FI" sz="1600" err="1"/>
                        <a:t>addressed</a:t>
                      </a:r>
                      <a:r>
                        <a:rPr lang="fi-FI"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96936"/>
                  </a:ext>
                </a:extLst>
              </a:tr>
              <a:tr h="685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err="1"/>
                        <a:t>Offsetting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activities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are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not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implemented</a:t>
                      </a:r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Fundamental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offsetting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measures</a:t>
                      </a:r>
                      <a:r>
                        <a:rPr lang="fi-FI" sz="1600" dirty="0"/>
                        <a:t> / </a:t>
                      </a:r>
                      <a:r>
                        <a:rPr lang="fi-FI" sz="1600" dirty="0" err="1"/>
                        <a:t>conservation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has</a:t>
                      </a:r>
                      <a:r>
                        <a:rPr lang="fi-FI" sz="1600" dirty="0"/>
                        <a:t> to </a:t>
                      </a:r>
                      <a:r>
                        <a:rPr lang="fi-FI" sz="1600" dirty="0" err="1"/>
                        <a:t>preceed</a:t>
                      </a:r>
                      <a:r>
                        <a:rPr lang="fi-FI" sz="1600" dirty="0"/>
                        <a:t> </a:t>
                      </a:r>
                      <a:r>
                        <a:rPr lang="fi-FI" sz="1600" dirty="0" err="1"/>
                        <a:t>deterioration</a:t>
                      </a:r>
                      <a:endParaRPr lang="fi-FI" sz="1600" baseline="0" dirty="0"/>
                    </a:p>
                    <a:p>
                      <a:r>
                        <a:rPr lang="fi-FI" sz="1600" baseline="0" dirty="0" err="1"/>
                        <a:t>Separation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the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roles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generator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nature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values</a:t>
                      </a:r>
                      <a:r>
                        <a:rPr lang="fi-FI" sz="1600" baseline="0" dirty="0"/>
                        <a:t> and </a:t>
                      </a:r>
                      <a:r>
                        <a:rPr lang="fi-FI" sz="1600" baseline="0" dirty="0" err="1"/>
                        <a:t>proponent</a:t>
                      </a:r>
                      <a:r>
                        <a:rPr lang="fi-FI" sz="1600" baseline="0" dirty="0"/>
                        <a:t> of </a:t>
                      </a:r>
                      <a:r>
                        <a:rPr lang="fi-FI" sz="1600" baseline="0" dirty="0" err="1"/>
                        <a:t>actitive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causing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degradation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err="1"/>
                        <a:t>Offsetting</a:t>
                      </a:r>
                      <a:r>
                        <a:rPr lang="fi-FI" sz="1600"/>
                        <a:t> is </a:t>
                      </a:r>
                      <a:r>
                        <a:rPr lang="fi-FI" sz="1600" err="1"/>
                        <a:t>not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permanent</a:t>
                      </a:r>
                      <a:endParaRPr lang="fi-FI" sz="1600"/>
                    </a:p>
                    <a:p>
                      <a:endParaRPr lang="fi-FI" sz="1600"/>
                    </a:p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Permanent prohibition on destruction and deterioration of the nature values of the offset site once used as offset</a:t>
                      </a:r>
                      <a:endParaRPr lang="fi-FI" sz="1600"/>
                    </a:p>
                    <a:p>
                      <a:r>
                        <a:rPr lang="fi-FI" sz="1600"/>
                        <a:t>If </a:t>
                      </a:r>
                      <a:r>
                        <a:rPr lang="fi-FI" sz="1600" err="1"/>
                        <a:t>derogation</a:t>
                      </a:r>
                      <a:r>
                        <a:rPr lang="fi-FI" sz="1600"/>
                        <a:t>, </a:t>
                      </a:r>
                      <a:r>
                        <a:rPr lang="fi-FI" sz="1600" err="1"/>
                        <a:t>obligation</a:t>
                      </a:r>
                      <a:r>
                        <a:rPr lang="fi-FI" sz="1600"/>
                        <a:t> to offset </a:t>
                      </a:r>
                      <a:r>
                        <a:rPr lang="fi-FI" sz="1600" err="1"/>
                        <a:t>the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degradation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including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nature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values</a:t>
                      </a:r>
                      <a:r>
                        <a:rPr lang="fi-FI" sz="1600"/>
                        <a:t> to </a:t>
                      </a:r>
                      <a:r>
                        <a:rPr lang="fi-FI" sz="1600" err="1"/>
                        <a:t>be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generated</a:t>
                      </a:r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7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Time lag </a:t>
                      </a:r>
                      <a:r>
                        <a:rPr lang="fi-FI" sz="1600" err="1"/>
                        <a:t>between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degradation</a:t>
                      </a:r>
                      <a:r>
                        <a:rPr lang="fi-FI" sz="1600"/>
                        <a:t> and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err="1"/>
                        <a:t>Fundamental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offsetting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measures</a:t>
                      </a:r>
                      <a:r>
                        <a:rPr lang="fi-FI" sz="1600"/>
                        <a:t> / </a:t>
                      </a:r>
                      <a:r>
                        <a:rPr lang="fi-FI" sz="1600" err="1"/>
                        <a:t>conservation</a:t>
                      </a:r>
                      <a:r>
                        <a:rPr lang="fi-FI" sz="1600"/>
                        <a:t> to </a:t>
                      </a:r>
                      <a:r>
                        <a:rPr lang="fi-FI" sz="1600" err="1"/>
                        <a:t>preceed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deterioration</a:t>
                      </a:r>
                      <a:endParaRPr lang="fi-FI" sz="1600" baseline="0"/>
                    </a:p>
                    <a:p>
                      <a:r>
                        <a:rPr lang="fi-FI" sz="1600" err="1"/>
                        <a:t>Equivalence</a:t>
                      </a:r>
                      <a:r>
                        <a:rPr lang="fi-FI" sz="1600"/>
                        <a:t> on </a:t>
                      </a:r>
                      <a:r>
                        <a:rPr lang="fi-FI" sz="1600" err="1"/>
                        <a:t>achieved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increase</a:t>
                      </a:r>
                      <a:r>
                        <a:rPr lang="fi-FI" sz="1600"/>
                        <a:t> in </a:t>
                      </a:r>
                      <a:r>
                        <a:rPr lang="fi-FI" sz="1600" err="1"/>
                        <a:t>nature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values</a:t>
                      </a:r>
                      <a:r>
                        <a:rPr lang="fi-FI" sz="1600"/>
                        <a:t> + </a:t>
                      </a:r>
                      <a:r>
                        <a:rPr lang="en-US" sz="1600"/>
                        <a:t>average cumulative annual benefits over a period of 30 years</a:t>
                      </a:r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0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err="1"/>
                        <a:t>Genuine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additionality</a:t>
                      </a:r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err="1"/>
                        <a:t>Criteria</a:t>
                      </a:r>
                      <a:r>
                        <a:rPr lang="fi-FI" sz="1600"/>
                        <a:t> of offset (</a:t>
                      </a:r>
                      <a:r>
                        <a:rPr lang="en-US" sz="1600"/>
                        <a:t>not obligatory under legislation or other obligation), certification by an authority, accounting rules</a:t>
                      </a:r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0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License to </a:t>
                      </a:r>
                      <a:r>
                        <a:rPr lang="fi-FI" sz="1600" err="1"/>
                        <a:t>trash</a:t>
                      </a:r>
                      <a:r>
                        <a:rPr lang="fi-FI" sz="1600"/>
                        <a:t> and </a:t>
                      </a:r>
                      <a:r>
                        <a:rPr lang="fi-FI" sz="1600" err="1"/>
                        <a:t>green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wash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concerns</a:t>
                      </a:r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Certification by an authority, open access  register</a:t>
                      </a:r>
                      <a:r>
                        <a:rPr lang="fi-FI"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14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err="1"/>
                        <a:t>Low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willingness</a:t>
                      </a:r>
                      <a:r>
                        <a:rPr lang="fi-FI" sz="1600"/>
                        <a:t> of </a:t>
                      </a:r>
                      <a:r>
                        <a:rPr lang="fi-FI" sz="1600" err="1"/>
                        <a:t>land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owners</a:t>
                      </a:r>
                      <a:r>
                        <a:rPr lang="fi-FI" sz="1600"/>
                        <a:t> to </a:t>
                      </a:r>
                      <a:r>
                        <a:rPr lang="fi-FI" sz="1600" err="1"/>
                        <a:t>invest</a:t>
                      </a:r>
                      <a:r>
                        <a:rPr lang="fi-FI" sz="1600"/>
                        <a:t> in </a:t>
                      </a:r>
                      <a:r>
                        <a:rPr lang="fi-FI" sz="1600" err="1"/>
                        <a:t>production</a:t>
                      </a:r>
                      <a:r>
                        <a:rPr lang="fi-FI" sz="1600"/>
                        <a:t> of </a:t>
                      </a:r>
                      <a:r>
                        <a:rPr lang="fi-FI" sz="1600" err="1"/>
                        <a:t>nature</a:t>
                      </a:r>
                      <a:r>
                        <a:rPr lang="fi-FI" sz="1600"/>
                        <a:t> </a:t>
                      </a:r>
                      <a:r>
                        <a:rPr lang="fi-FI" sz="1600" err="1"/>
                        <a:t>values</a:t>
                      </a:r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Certification by an authority, open access  register</a:t>
                      </a:r>
                      <a:r>
                        <a:rPr lang="fi-FI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5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EE4AA-B984-D9A3-E4BA-70EAF1FE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074097-D2B9-C920-9BCA-700F5709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92" y="2030877"/>
            <a:ext cx="10406984" cy="3993555"/>
          </a:xfrm>
        </p:spPr>
        <p:txBody>
          <a:bodyPr/>
          <a:lstStyle/>
          <a:p>
            <a:r>
              <a:rPr lang="fi-FI" err="1"/>
              <a:t>Only</a:t>
            </a:r>
            <a:r>
              <a:rPr lang="fi-FI"/>
              <a:t> </a:t>
            </a:r>
            <a:r>
              <a:rPr lang="fi-FI" err="1"/>
              <a:t>such</a:t>
            </a:r>
            <a:r>
              <a:rPr lang="fi-FI"/>
              <a:t> </a:t>
            </a:r>
            <a:r>
              <a:rPr lang="fi-FI" err="1"/>
              <a:t>measures</a:t>
            </a:r>
            <a:r>
              <a:rPr lang="fi-FI"/>
              <a:t> </a:t>
            </a:r>
            <a:r>
              <a:rPr lang="fi-FI" err="1"/>
              <a:t>generate</a:t>
            </a:r>
            <a:r>
              <a:rPr lang="fi-FI"/>
              <a:t> </a:t>
            </a:r>
            <a:r>
              <a:rPr lang="fi-FI" err="1"/>
              <a:t>nature</a:t>
            </a:r>
            <a:r>
              <a:rPr lang="fi-FI"/>
              <a:t> </a:t>
            </a:r>
            <a:r>
              <a:rPr lang="fi-FI" err="1"/>
              <a:t>values</a:t>
            </a:r>
            <a:r>
              <a:rPr lang="fi-FI"/>
              <a:t> </a:t>
            </a:r>
            <a:r>
              <a:rPr lang="fi-FI" err="1"/>
              <a:t>that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b="1" err="1"/>
              <a:t>not</a:t>
            </a:r>
            <a:r>
              <a:rPr lang="fi-FI"/>
              <a:t> </a:t>
            </a:r>
            <a:r>
              <a:rPr lang="fi-FI" err="1"/>
              <a:t>required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legislation</a:t>
            </a:r>
            <a:r>
              <a:rPr lang="fi-FI"/>
              <a:t>, </a:t>
            </a:r>
            <a:r>
              <a:rPr lang="fi-FI" err="1"/>
              <a:t>agreement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other</a:t>
            </a:r>
            <a:r>
              <a:rPr lang="fi-FI"/>
              <a:t> e.g. </a:t>
            </a:r>
            <a:r>
              <a:rPr lang="fi-FI" err="1"/>
              <a:t>certification</a:t>
            </a:r>
            <a:endParaRPr lang="fi-FI"/>
          </a:p>
          <a:p>
            <a:r>
              <a:rPr lang="en-US"/>
              <a:t>Offset measures = restoration towards the natural state or a desired state in terms of biodiversity / increase of the surface area of the habitat or in the ecological quality of the habitat</a:t>
            </a:r>
          </a:p>
          <a:p>
            <a:r>
              <a:rPr lang="en-US"/>
              <a:t>Conservation offset = maintains or improves the natural state or the desired state in terms of biodiversity by preventing activity causing the deterioration of the natural state </a:t>
            </a:r>
            <a:r>
              <a:rPr lang="en-US" b="1"/>
              <a:t>and produces a better ecological outcome than offset measures </a:t>
            </a:r>
          </a:p>
          <a:p>
            <a:pPr lvl="1"/>
            <a:r>
              <a:rPr lang="en-US"/>
              <a:t>only passive restoration response accepted currently (until a scientifically sound assessment method for avoided loss for each potential habitat type is presented)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5AEF1F-41B3-69E5-44C1-FC1B2F1C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4B941F-AF7C-64C6-6430-D9C55CCA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15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B1204-A29D-9E55-DC8A-450C9E04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Metrics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463EE9-935C-40F6-ADA3-F010F17A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56" y="1546038"/>
            <a:ext cx="11185096" cy="436708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b="1" err="1"/>
              <a:t>Nature</a:t>
            </a:r>
            <a:r>
              <a:rPr lang="fi-FI" b="1"/>
              <a:t> </a:t>
            </a:r>
            <a:r>
              <a:rPr lang="fi-FI" b="1" err="1"/>
              <a:t>value</a:t>
            </a:r>
            <a:r>
              <a:rPr lang="fi-FI" b="1"/>
              <a:t> </a:t>
            </a:r>
            <a:r>
              <a:rPr lang="fi-FI" b="1" err="1"/>
              <a:t>hectare</a:t>
            </a:r>
            <a:r>
              <a:rPr lang="fi-FI" b="1"/>
              <a:t> </a:t>
            </a:r>
            <a:r>
              <a:rPr lang="fi-FI"/>
              <a:t>= </a:t>
            </a:r>
            <a:r>
              <a:rPr lang="fi-FI" err="1"/>
              <a:t>quantity</a:t>
            </a:r>
            <a:r>
              <a:rPr lang="fi-FI"/>
              <a:t> (</a:t>
            </a:r>
            <a:r>
              <a:rPr lang="fi-FI" err="1"/>
              <a:t>area</a:t>
            </a:r>
            <a:r>
              <a:rPr lang="fi-FI"/>
              <a:t>) x </a:t>
            </a:r>
            <a:r>
              <a:rPr lang="fi-FI" err="1"/>
              <a:t>quality</a:t>
            </a:r>
            <a:r>
              <a:rPr lang="fi-FI"/>
              <a:t> (status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nature</a:t>
            </a:r>
            <a:r>
              <a:rPr lang="fi-FI"/>
              <a:t> </a:t>
            </a:r>
            <a:r>
              <a:rPr lang="fi-FI" err="1"/>
              <a:t>value</a:t>
            </a:r>
            <a:r>
              <a:rPr lang="fi-FI"/>
              <a:t> = </a:t>
            </a:r>
            <a:r>
              <a:rPr lang="fi-FI" err="1"/>
              <a:t>habitat</a:t>
            </a:r>
            <a:r>
              <a:rPr lang="fi-FI"/>
              <a:t> / </a:t>
            </a:r>
            <a:r>
              <a:rPr lang="fi-FI" err="1"/>
              <a:t>habitat</a:t>
            </a:r>
            <a:r>
              <a:rPr lang="fi-FI"/>
              <a:t> of </a:t>
            </a:r>
            <a:r>
              <a:rPr lang="fi-FI" err="1"/>
              <a:t>species</a:t>
            </a:r>
            <a:r>
              <a:rPr lang="fi-FI"/>
              <a:t>)</a:t>
            </a:r>
          </a:p>
          <a:p>
            <a:r>
              <a:rPr lang="fi-FI" b="1"/>
              <a:t>Status of </a:t>
            </a:r>
            <a:r>
              <a:rPr lang="fi-FI" b="1" err="1"/>
              <a:t>the</a:t>
            </a:r>
            <a:r>
              <a:rPr lang="fi-FI" b="1"/>
              <a:t> </a:t>
            </a:r>
            <a:r>
              <a:rPr lang="fi-FI" b="1" err="1"/>
              <a:t>nature</a:t>
            </a:r>
            <a:r>
              <a:rPr lang="fi-FI" b="1"/>
              <a:t> </a:t>
            </a:r>
            <a:r>
              <a:rPr lang="fi-FI" b="1" err="1"/>
              <a:t>value</a:t>
            </a:r>
            <a:r>
              <a:rPr lang="fi-FI" b="1"/>
              <a:t> </a:t>
            </a:r>
            <a:r>
              <a:rPr lang="fi-FI"/>
              <a:t>= </a:t>
            </a:r>
            <a:r>
              <a:rPr lang="en-US"/>
              <a:t>ten-step scale from 0 (= a site that has lost its natural state) to 1 (= a site that is in its natural state or a comparable state) based on the assessment of the indicators for each habitat type group </a:t>
            </a:r>
          </a:p>
          <a:p>
            <a:pPr lvl="1"/>
            <a:r>
              <a:rPr lang="en-US"/>
              <a:t>Listed in the Ministerial Decree on Ecological Compensation Annex 1; Detailed guidance by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SYKE </a:t>
            </a:r>
            <a:r>
              <a:rPr lang="fi-FI" err="1"/>
              <a:t>financed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MoE</a:t>
            </a:r>
            <a:r>
              <a:rPr lang="fi-FI"/>
              <a:t> and </a:t>
            </a:r>
            <a:r>
              <a:rPr lang="fi-FI" err="1"/>
              <a:t>the</a:t>
            </a:r>
            <a:r>
              <a:rPr lang="fi-FI"/>
              <a:t> BOOST </a:t>
            </a:r>
            <a:r>
              <a:rPr lang="fi-FI" err="1"/>
              <a:t>research</a:t>
            </a:r>
            <a:r>
              <a:rPr lang="fi-FI"/>
              <a:t> </a:t>
            </a:r>
            <a:r>
              <a:rPr lang="fi-FI" err="1"/>
              <a:t>group</a:t>
            </a:r>
            <a:r>
              <a:rPr lang="fi-FI"/>
              <a:t> </a:t>
            </a:r>
            <a:r>
              <a:rPr lang="fi-FI" err="1"/>
              <a:t>financed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Finnish</a:t>
            </a:r>
            <a:r>
              <a:rPr lang="fi-FI"/>
              <a:t> Academy</a:t>
            </a:r>
          </a:p>
          <a:p>
            <a:r>
              <a:rPr lang="en-US" b="1"/>
              <a:t>Increase in nature value hectares </a:t>
            </a:r>
            <a:r>
              <a:rPr lang="en-US"/>
              <a:t>= </a:t>
            </a:r>
            <a:r>
              <a:rPr lang="fi-FI" err="1"/>
              <a:t>Quantity</a:t>
            </a:r>
            <a:r>
              <a:rPr lang="fi-FI"/>
              <a:t> (</a:t>
            </a:r>
            <a:r>
              <a:rPr lang="fi-FI" err="1"/>
              <a:t>area</a:t>
            </a:r>
            <a:r>
              <a:rPr lang="fi-FI"/>
              <a:t>) x </a:t>
            </a:r>
            <a:r>
              <a:rPr lang="fi-FI" err="1"/>
              <a:t>quality</a:t>
            </a:r>
            <a:r>
              <a:rPr lang="fi-FI"/>
              <a:t> (</a:t>
            </a:r>
            <a:r>
              <a:rPr lang="fi-FI" err="1"/>
              <a:t>increase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status </a:t>
            </a:r>
            <a:r>
              <a:rPr lang="fi-FI" err="1"/>
              <a:t>due</a:t>
            </a:r>
            <a:r>
              <a:rPr lang="fi-FI"/>
              <a:t> to </a:t>
            </a:r>
            <a:r>
              <a:rPr lang="fi-FI" err="1"/>
              <a:t>restoration</a:t>
            </a:r>
            <a:r>
              <a:rPr lang="fi-FI"/>
              <a:t> / </a:t>
            </a:r>
            <a:r>
              <a:rPr lang="fi-FI" err="1"/>
              <a:t>passive</a:t>
            </a:r>
            <a:r>
              <a:rPr lang="fi-FI"/>
              <a:t> </a:t>
            </a:r>
            <a:r>
              <a:rPr lang="fi-FI" err="1"/>
              <a:t>restoration</a:t>
            </a:r>
            <a:r>
              <a:rPr lang="fi-FI"/>
              <a:t> 0-1) </a:t>
            </a:r>
            <a:r>
              <a:rPr lang="fi-FI" err="1"/>
              <a:t>already</a:t>
            </a:r>
            <a:r>
              <a:rPr lang="fi-FI"/>
              <a:t> </a:t>
            </a:r>
            <a:r>
              <a:rPr lang="fi-FI" err="1"/>
              <a:t>accrued</a:t>
            </a:r>
            <a:r>
              <a:rPr lang="fi-FI"/>
              <a:t> + </a:t>
            </a:r>
            <a:r>
              <a:rPr lang="fi-FI" err="1"/>
              <a:t>average</a:t>
            </a:r>
            <a:r>
              <a:rPr lang="fi-FI"/>
              <a:t> </a:t>
            </a:r>
            <a:r>
              <a:rPr lang="fi-FI" err="1"/>
              <a:t>cumulative</a:t>
            </a:r>
            <a:r>
              <a:rPr lang="fi-FI"/>
              <a:t> </a:t>
            </a:r>
            <a:r>
              <a:rPr lang="fi-FI" err="1"/>
              <a:t>gain</a:t>
            </a:r>
            <a:r>
              <a:rPr lang="fi-FI"/>
              <a:t> in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next</a:t>
            </a:r>
            <a:r>
              <a:rPr lang="fi-FI"/>
              <a:t> 30 </a:t>
            </a:r>
            <a:r>
              <a:rPr lang="fi-FI" err="1"/>
              <a:t>years</a:t>
            </a:r>
            <a:r>
              <a:rPr lang="fi-FI"/>
              <a:t> </a:t>
            </a:r>
          </a:p>
          <a:p>
            <a:r>
              <a:rPr lang="fi-FI" b="1" err="1"/>
              <a:t>Response</a:t>
            </a:r>
            <a:r>
              <a:rPr lang="fi-FI" b="1"/>
              <a:t> to offset </a:t>
            </a:r>
            <a:r>
              <a:rPr lang="fi-FI" b="1" err="1"/>
              <a:t>measures</a:t>
            </a:r>
            <a:r>
              <a:rPr lang="fi-FI" b="1"/>
              <a:t> </a:t>
            </a:r>
            <a:r>
              <a:rPr lang="fi-FI"/>
              <a:t>= "</a:t>
            </a:r>
            <a:r>
              <a:rPr lang="fi-FI" err="1"/>
              <a:t>best</a:t>
            </a:r>
            <a:r>
              <a:rPr lang="fi-FI"/>
              <a:t> </a:t>
            </a:r>
            <a:r>
              <a:rPr lang="fi-FI" err="1"/>
              <a:t>available</a:t>
            </a:r>
            <a:r>
              <a:rPr lang="fi-FI"/>
              <a:t> </a:t>
            </a:r>
            <a:r>
              <a:rPr lang="fi-FI" err="1"/>
              <a:t>scientific</a:t>
            </a:r>
            <a:r>
              <a:rPr lang="fi-FI"/>
              <a:t> information"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maximum</a:t>
            </a:r>
            <a:r>
              <a:rPr lang="fi-FI"/>
              <a:t> </a:t>
            </a:r>
            <a:r>
              <a:rPr lang="fi-FI" err="1"/>
              <a:t>improvement</a:t>
            </a:r>
            <a:r>
              <a:rPr lang="fi-FI"/>
              <a:t> / </a:t>
            </a:r>
            <a:r>
              <a:rPr lang="fi-FI" err="1"/>
              <a:t>duration</a:t>
            </a:r>
            <a:r>
              <a:rPr lang="fi-FI"/>
              <a:t> / (</a:t>
            </a:r>
            <a:r>
              <a:rPr lang="fi-FI" err="1"/>
              <a:t>un</a:t>
            </a:r>
            <a:r>
              <a:rPr lang="fi-FI"/>
              <a:t>)</a:t>
            </a:r>
            <a:r>
              <a:rPr lang="fi-FI" err="1"/>
              <a:t>certainty</a:t>
            </a:r>
            <a:r>
              <a:rPr lang="fi-FI"/>
              <a:t> of </a:t>
            </a:r>
            <a:r>
              <a:rPr lang="fi-FI" err="1"/>
              <a:t>tested</a:t>
            </a:r>
            <a:r>
              <a:rPr lang="fi-FI"/>
              <a:t> </a:t>
            </a:r>
            <a:r>
              <a:rPr lang="fi-FI" err="1"/>
              <a:t>restoration</a:t>
            </a:r>
            <a:r>
              <a:rPr lang="fi-FI"/>
              <a:t> </a:t>
            </a:r>
            <a:r>
              <a:rPr lang="fi-FI" err="1"/>
              <a:t>measures</a:t>
            </a:r>
            <a:r>
              <a:rPr lang="fi-FI"/>
              <a:t> for </a:t>
            </a:r>
            <a:r>
              <a:rPr lang="fi-FI" err="1"/>
              <a:t>all</a:t>
            </a:r>
            <a:r>
              <a:rPr lang="fi-FI"/>
              <a:t> </a:t>
            </a:r>
            <a:r>
              <a:rPr lang="fi-FI" err="1"/>
              <a:t>habitats</a:t>
            </a:r>
            <a:r>
              <a:rPr lang="fi-FI"/>
              <a:t> (</a:t>
            </a:r>
            <a:r>
              <a:rPr lang="fi-FI" err="1"/>
              <a:t>available</a:t>
            </a:r>
            <a:r>
              <a:rPr lang="fi-FI"/>
              <a:t> </a:t>
            </a:r>
            <a:r>
              <a:rPr lang="fi-FI">
                <a:hlinkClick r:id="rId2"/>
              </a:rPr>
              <a:t>https://boostbiodiversityoffsets.fi/tyokalut/</a:t>
            </a:r>
            <a:r>
              <a:rPr lang="fi-FI"/>
              <a:t> in </a:t>
            </a:r>
            <a:r>
              <a:rPr lang="fi-FI" err="1"/>
              <a:t>Finnish</a:t>
            </a:r>
            <a:r>
              <a:rPr lang="fi-FI"/>
              <a:t>)</a:t>
            </a:r>
          </a:p>
          <a:p>
            <a:r>
              <a:rPr lang="en-US" b="1"/>
              <a:t>Response to conservation </a:t>
            </a:r>
            <a:r>
              <a:rPr lang="en-US"/>
              <a:t>= Passive restoration response accepted currently (until a scientifically sound assessment method for avoided loss for each potential habitat type is presented)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719A4-B681-256C-71E9-73E8B588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AB3F63-EC29-62AF-C08B-92C64C65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80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FFC7BFD6-6309-42C1-B5F4-20026CCE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780918" cy="792769"/>
          </a:xfrm>
        </p:spPr>
        <p:txBody>
          <a:bodyPr/>
          <a:lstStyle/>
          <a:p>
            <a:r>
              <a:rPr lang="fi-FI"/>
              <a:t>Composition of </a:t>
            </a:r>
            <a:r>
              <a:rPr lang="fi-FI" err="1"/>
              <a:t>the</a:t>
            </a:r>
            <a:r>
              <a:rPr lang="fi-FI"/>
              <a:t> set of </a:t>
            </a:r>
            <a:r>
              <a:rPr lang="fi-FI" err="1"/>
              <a:t>indicators</a:t>
            </a:r>
            <a:r>
              <a:rPr lang="fi-FI"/>
              <a:t> (Ahola 2025)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B8FA6F0-EF39-4824-B286-93D7FA03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47736"/>
            <a:ext cx="5489362" cy="439041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Habitat</a:t>
            </a:r>
            <a:r>
              <a:rPr lang="fi-FI" dirty="0"/>
              <a:t> </a:t>
            </a:r>
            <a:r>
              <a:rPr lang="fi-FI" err="1"/>
              <a:t>types</a:t>
            </a:r>
            <a:r>
              <a:rPr lang="fi-FI" dirty="0"/>
              <a:t> </a:t>
            </a:r>
            <a:r>
              <a:rPr lang="fi-FI" err="1"/>
              <a:t>are</a:t>
            </a:r>
            <a:r>
              <a:rPr lang="fi-FI" dirty="0"/>
              <a:t> </a:t>
            </a:r>
            <a:r>
              <a:rPr lang="fi-FI" err="1"/>
              <a:t>divided</a:t>
            </a:r>
            <a:r>
              <a:rPr lang="fi-FI" dirty="0"/>
              <a:t> into 8 main </a:t>
            </a:r>
            <a:r>
              <a:rPr lang="fi-FI" err="1"/>
              <a:t>groups</a:t>
            </a:r>
            <a:r>
              <a:rPr lang="fi-FI" dirty="0"/>
              <a:t> (Red </a:t>
            </a:r>
            <a:r>
              <a:rPr lang="fi-FI" err="1"/>
              <a:t>List</a:t>
            </a:r>
            <a:r>
              <a:rPr lang="fi-FI" dirty="0"/>
              <a:t> of </a:t>
            </a:r>
            <a:r>
              <a:rPr lang="fi-FI" err="1"/>
              <a:t>Habitat</a:t>
            </a:r>
            <a:r>
              <a:rPr lang="fi-FI" dirty="0"/>
              <a:t> </a:t>
            </a:r>
            <a:r>
              <a:rPr lang="fi-FI" err="1"/>
              <a:t>Types</a:t>
            </a:r>
            <a:r>
              <a:rPr lang="fi-FI" dirty="0"/>
              <a:t> 2018)</a:t>
            </a:r>
            <a:endParaRPr lang="fi-FI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Each</a:t>
            </a:r>
            <a:r>
              <a:rPr lang="fi-FI" dirty="0"/>
              <a:t> main </a:t>
            </a:r>
            <a:r>
              <a:rPr lang="fi-FI" err="1"/>
              <a:t>group</a:t>
            </a:r>
            <a:r>
              <a:rPr lang="fi-FI" dirty="0"/>
              <a:t> </a:t>
            </a:r>
            <a:r>
              <a:rPr lang="fi-FI" err="1"/>
              <a:t>has</a:t>
            </a:r>
            <a:r>
              <a:rPr lang="fi-FI" dirty="0"/>
              <a:t> 2 to 5 </a:t>
            </a:r>
            <a:r>
              <a:rPr lang="fi-FI" err="1"/>
              <a:t>subgroups</a:t>
            </a:r>
            <a:r>
              <a:rPr lang="fi-FI" dirty="0"/>
              <a:t> of </a:t>
            </a:r>
            <a:r>
              <a:rPr lang="fi-FI" err="1"/>
              <a:t>habitat</a:t>
            </a:r>
            <a:r>
              <a:rPr lang="fi-FI" dirty="0"/>
              <a:t> </a:t>
            </a:r>
            <a:r>
              <a:rPr lang="fi-FI" err="1"/>
              <a:t>types</a:t>
            </a:r>
            <a:endParaRPr lang="fi-FI" b="1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Each</a:t>
            </a:r>
            <a:r>
              <a:rPr lang="fi-FI" dirty="0"/>
              <a:t> </a:t>
            </a:r>
            <a:r>
              <a:rPr lang="fi-FI" err="1"/>
              <a:t>subgroup</a:t>
            </a:r>
            <a:r>
              <a:rPr lang="fi-FI" dirty="0"/>
              <a:t> </a:t>
            </a:r>
            <a:r>
              <a:rPr lang="fi-FI" err="1"/>
              <a:t>has</a:t>
            </a:r>
            <a:r>
              <a:rPr lang="fi-FI" dirty="0"/>
              <a:t> an </a:t>
            </a:r>
            <a:r>
              <a:rPr lang="fi-FI" b="1" err="1"/>
              <a:t>indicator</a:t>
            </a:r>
            <a:r>
              <a:rPr lang="fi-FI" b="1" dirty="0"/>
              <a:t> set</a:t>
            </a:r>
            <a:r>
              <a:rPr lang="fi-FI" dirty="0"/>
              <a:t>, </a:t>
            </a:r>
            <a:r>
              <a:rPr lang="fi-FI" err="1"/>
              <a:t>consists</a:t>
            </a:r>
            <a:r>
              <a:rPr lang="fi-FI" dirty="0"/>
              <a:t> of 2–8 </a:t>
            </a:r>
            <a:r>
              <a:rPr lang="fi-FI" b="1" err="1"/>
              <a:t>indicators</a:t>
            </a:r>
            <a:endParaRPr lang="fi-FI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For </a:t>
            </a:r>
            <a:r>
              <a:rPr lang="fi-FI" err="1"/>
              <a:t>each</a:t>
            </a:r>
            <a:r>
              <a:rPr lang="fi-FI" dirty="0"/>
              <a:t> </a:t>
            </a:r>
            <a:r>
              <a:rPr lang="fi-FI" err="1"/>
              <a:t>meter</a:t>
            </a:r>
            <a:r>
              <a:rPr lang="fi-FI" dirty="0"/>
              <a:t>, a </a:t>
            </a:r>
            <a:r>
              <a:rPr lang="fi-FI" b="1" err="1"/>
              <a:t>condition</a:t>
            </a:r>
            <a:r>
              <a:rPr lang="fi-FI" b="1" dirty="0"/>
              <a:t> </a:t>
            </a:r>
            <a:r>
              <a:rPr lang="fi-FI" b="1" err="1"/>
              <a:t>class</a:t>
            </a:r>
            <a:r>
              <a:rPr lang="fi-FI" b="1" dirty="0"/>
              <a:t> </a:t>
            </a:r>
            <a:r>
              <a:rPr lang="fi-FI" err="1"/>
              <a:t>will</a:t>
            </a:r>
            <a:r>
              <a:rPr lang="fi-FI" dirty="0"/>
              <a:t> </a:t>
            </a:r>
            <a:r>
              <a:rPr lang="fi-FI" err="1"/>
              <a:t>be</a:t>
            </a:r>
            <a:r>
              <a:rPr lang="fi-FI" dirty="0"/>
              <a:t> </a:t>
            </a:r>
            <a:r>
              <a:rPr lang="fi-FI" err="1"/>
              <a:t>assessed</a:t>
            </a:r>
            <a:r>
              <a:rPr lang="fi-FI" dirty="0"/>
              <a:t> = </a:t>
            </a:r>
            <a:r>
              <a:rPr lang="fi-FI" err="1"/>
              <a:t>value</a:t>
            </a:r>
            <a:r>
              <a:rPr lang="fi-FI" dirty="0"/>
              <a:t> 0,1…1,0</a:t>
            </a:r>
            <a:endParaRPr lang="fi-FI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Short </a:t>
            </a:r>
            <a:r>
              <a:rPr lang="fi-FI" b="1" err="1"/>
              <a:t>verbal</a:t>
            </a:r>
            <a:r>
              <a:rPr lang="fi-FI" b="1" dirty="0"/>
              <a:t> </a:t>
            </a:r>
            <a:r>
              <a:rPr lang="fi-FI" b="1" err="1"/>
              <a:t>description</a:t>
            </a:r>
            <a:r>
              <a:rPr lang="fi-FI" b="1" dirty="0"/>
              <a:t> </a:t>
            </a:r>
            <a:r>
              <a:rPr lang="fi-FI" err="1"/>
              <a:t>given</a:t>
            </a:r>
            <a:r>
              <a:rPr lang="fi-FI" dirty="0"/>
              <a:t> for 2 to 5 </a:t>
            </a:r>
            <a:r>
              <a:rPr lang="fi-FI" err="1"/>
              <a:t>condition</a:t>
            </a:r>
            <a:r>
              <a:rPr lang="fi-FI" dirty="0"/>
              <a:t> </a:t>
            </a:r>
            <a:r>
              <a:rPr lang="fi-FI" err="1"/>
              <a:t>classes</a:t>
            </a:r>
            <a:endParaRPr lang="fi-FI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Additional</a:t>
            </a:r>
            <a:r>
              <a:rPr lang="fi-FI" dirty="0"/>
              <a:t> </a:t>
            </a:r>
            <a:r>
              <a:rPr lang="fi-FI" err="1"/>
              <a:t>instructions</a:t>
            </a:r>
            <a:r>
              <a:rPr lang="fi-FI" dirty="0"/>
              <a:t> </a:t>
            </a:r>
            <a:r>
              <a:rPr lang="fi-FI" err="1"/>
              <a:t>given</a:t>
            </a:r>
            <a:r>
              <a:rPr lang="fi-FI" dirty="0"/>
              <a:t> in an </a:t>
            </a:r>
            <a:r>
              <a:rPr lang="fi-FI" b="1" err="1"/>
              <a:t>interpretation</a:t>
            </a:r>
            <a:r>
              <a:rPr lang="fi-FI" b="1" dirty="0"/>
              <a:t> </a:t>
            </a:r>
            <a:r>
              <a:rPr lang="fi-FI" b="1" err="1"/>
              <a:t>guide</a:t>
            </a:r>
            <a:endParaRPr lang="fi-FI" b="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00580D-1F84-10B4-2A7D-66173101CCA7}"/>
              </a:ext>
            </a:extLst>
          </p:cNvPr>
          <p:cNvGrpSpPr/>
          <p:nvPr/>
        </p:nvGrpSpPr>
        <p:grpSpPr>
          <a:xfrm>
            <a:off x="6463089" y="672187"/>
            <a:ext cx="4442422" cy="1232673"/>
            <a:chOff x="7041668" y="728646"/>
            <a:chExt cx="4442422" cy="123267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C2A93C8-5EF4-211A-7ECF-481E88F6AA4D}"/>
                </a:ext>
              </a:extLst>
            </p:cNvPr>
            <p:cNvSpPr/>
            <p:nvPr/>
          </p:nvSpPr>
          <p:spPr>
            <a:xfrm>
              <a:off x="7041668" y="735927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347D21-1678-1AE1-FF57-3455E0B8B500}"/>
                </a:ext>
              </a:extLst>
            </p:cNvPr>
            <p:cNvSpPr txBox="1"/>
            <p:nvPr/>
          </p:nvSpPr>
          <p:spPr>
            <a:xfrm>
              <a:off x="7108415" y="873071"/>
              <a:ext cx="100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/>
                <a:t>Baltic Sea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24C954B-53FA-D880-BBF7-09A509391261}"/>
                </a:ext>
              </a:extLst>
            </p:cNvPr>
            <p:cNvSpPr/>
            <p:nvPr/>
          </p:nvSpPr>
          <p:spPr>
            <a:xfrm>
              <a:off x="8166937" y="737099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59E66EF-E603-8E56-DE60-8A2F3AA71E94}"/>
                </a:ext>
              </a:extLst>
            </p:cNvPr>
            <p:cNvSpPr/>
            <p:nvPr/>
          </p:nvSpPr>
          <p:spPr>
            <a:xfrm>
              <a:off x="9287136" y="728646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EF7DEF-AB7B-45CB-18D1-526AC61ED2F6}"/>
                </a:ext>
              </a:extLst>
            </p:cNvPr>
            <p:cNvSpPr txBox="1"/>
            <p:nvPr/>
          </p:nvSpPr>
          <p:spPr>
            <a:xfrm>
              <a:off x="9271022" y="865790"/>
              <a:ext cx="1120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err="1"/>
                <a:t>Freshwater</a:t>
              </a:r>
              <a:endParaRPr lang="fi-FI" sz="14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7C5877C-C95D-58EE-8BE1-2EB3CEE2FE66}"/>
                </a:ext>
              </a:extLst>
            </p:cNvPr>
            <p:cNvSpPr/>
            <p:nvPr/>
          </p:nvSpPr>
          <p:spPr>
            <a:xfrm>
              <a:off x="10407335" y="728646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1A350-E1F7-DB18-AB68-597443D6E100}"/>
                </a:ext>
              </a:extLst>
            </p:cNvPr>
            <p:cNvSpPr txBox="1"/>
            <p:nvPr/>
          </p:nvSpPr>
          <p:spPr>
            <a:xfrm>
              <a:off x="10474082" y="865790"/>
              <a:ext cx="100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err="1"/>
                <a:t>Peatland</a:t>
              </a:r>
              <a:endParaRPr lang="fi-FI" sz="14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8CFA07-3D5A-CE5F-623B-C30187A8AF73}"/>
                </a:ext>
              </a:extLst>
            </p:cNvPr>
            <p:cNvSpPr/>
            <p:nvPr/>
          </p:nvSpPr>
          <p:spPr>
            <a:xfrm>
              <a:off x="7059869" y="1373318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4615DE-E452-3853-686A-BBED547E482A}"/>
                </a:ext>
              </a:extLst>
            </p:cNvPr>
            <p:cNvSpPr txBox="1"/>
            <p:nvPr/>
          </p:nvSpPr>
          <p:spPr>
            <a:xfrm>
              <a:off x="7126616" y="1510462"/>
              <a:ext cx="100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err="1"/>
                <a:t>Forest</a:t>
              </a:r>
              <a:endParaRPr lang="fi-FI" sz="140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2E3D9CD-CBD0-64A1-53FF-3D668CF96712}"/>
                </a:ext>
              </a:extLst>
            </p:cNvPr>
            <p:cNvSpPr/>
            <p:nvPr/>
          </p:nvSpPr>
          <p:spPr>
            <a:xfrm>
              <a:off x="8186842" y="1381771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D31E1E-B985-BA21-DFCC-1D1451FE8919}"/>
                </a:ext>
              </a:extLst>
            </p:cNvPr>
            <p:cNvSpPr txBox="1"/>
            <p:nvPr/>
          </p:nvSpPr>
          <p:spPr>
            <a:xfrm>
              <a:off x="8116304" y="1420727"/>
              <a:ext cx="1224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/>
                <a:t>Rocks and </a:t>
              </a:r>
              <a:r>
                <a:rPr lang="fi-FI" sz="1400" err="1"/>
                <a:t>scree</a:t>
              </a:r>
              <a:endParaRPr lang="fi-FI" sz="14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04A4691-F36A-63C2-2FFD-5E9FC89BF5CA}"/>
                </a:ext>
              </a:extLst>
            </p:cNvPr>
            <p:cNvSpPr/>
            <p:nvPr/>
          </p:nvSpPr>
          <p:spPr>
            <a:xfrm>
              <a:off x="9307196" y="1373318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190EEC-9003-8CC8-52A4-4A384CD84E41}"/>
                </a:ext>
              </a:extLst>
            </p:cNvPr>
            <p:cNvSpPr txBox="1"/>
            <p:nvPr/>
          </p:nvSpPr>
          <p:spPr>
            <a:xfrm>
              <a:off x="9280821" y="1503116"/>
              <a:ext cx="1169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err="1"/>
                <a:t>Grassland</a:t>
              </a:r>
              <a:endParaRPr lang="fi-FI" sz="14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AB24F93-6D52-C899-5FB6-B44B415407AE}"/>
                </a:ext>
              </a:extLst>
            </p:cNvPr>
            <p:cNvSpPr/>
            <p:nvPr/>
          </p:nvSpPr>
          <p:spPr>
            <a:xfrm>
              <a:off x="10425568" y="1371820"/>
              <a:ext cx="1058522" cy="5795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7477DC-FBB5-D939-CAAC-3BC4CC89BCBB}"/>
                </a:ext>
              </a:extLst>
            </p:cNvPr>
            <p:cNvSpPr txBox="1"/>
            <p:nvPr/>
          </p:nvSpPr>
          <p:spPr>
            <a:xfrm>
              <a:off x="10457968" y="1496418"/>
              <a:ext cx="100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err="1"/>
                <a:t>Fell</a:t>
              </a:r>
              <a:endParaRPr lang="fi-FI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0C1BAC-3DF6-1104-E929-BF80C4A8062D}"/>
                </a:ext>
              </a:extLst>
            </p:cNvPr>
            <p:cNvSpPr txBox="1"/>
            <p:nvPr/>
          </p:nvSpPr>
          <p:spPr>
            <a:xfrm>
              <a:off x="8223522" y="771555"/>
              <a:ext cx="1007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/>
                <a:t>Baltic Sea </a:t>
              </a:r>
              <a:r>
                <a:rPr lang="fi-FI" sz="1400" err="1"/>
                <a:t>coast</a:t>
              </a:r>
              <a:endParaRPr lang="fi-FI" sz="14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1A93A5-EAA1-5F8D-D885-879B5E9553E2}"/>
              </a:ext>
            </a:extLst>
          </p:cNvPr>
          <p:cNvGrpSpPr/>
          <p:nvPr/>
        </p:nvGrpSpPr>
        <p:grpSpPr>
          <a:xfrm>
            <a:off x="7963527" y="2290688"/>
            <a:ext cx="3481217" cy="1479134"/>
            <a:chOff x="7988782" y="2454773"/>
            <a:chExt cx="3481217" cy="147913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867B0C3-C428-E1CA-9B8F-12DF5202E5AA}"/>
                </a:ext>
              </a:extLst>
            </p:cNvPr>
            <p:cNvSpPr/>
            <p:nvPr/>
          </p:nvSpPr>
          <p:spPr>
            <a:xfrm>
              <a:off x="7989685" y="2454773"/>
              <a:ext cx="3218785" cy="4429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6142EA-1237-520E-5991-0F0E5A057859}"/>
                </a:ext>
              </a:extLst>
            </p:cNvPr>
            <p:cNvSpPr txBox="1"/>
            <p:nvPr/>
          </p:nvSpPr>
          <p:spPr>
            <a:xfrm>
              <a:off x="8446416" y="2533512"/>
              <a:ext cx="3023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err="1"/>
                <a:t>Indicator</a:t>
              </a:r>
              <a:r>
                <a:rPr lang="fi-FI" sz="1400"/>
                <a:t> set 1 (</a:t>
              </a:r>
              <a:r>
                <a:rPr lang="fi-FI" sz="1400" b="0" i="0" u="none" strike="noStrike" baseline="0">
                  <a:solidFill>
                    <a:srgbClr val="000000"/>
                  </a:solidFill>
                  <a:latin typeface="Calibri" panose="020F0502020204030204" pitchFamily="34" charset="0"/>
                </a:rPr>
                <a:t>Rock </a:t>
              </a:r>
              <a:r>
                <a:rPr lang="fi-FI" sz="1400" b="0" i="0" u="none" strike="noStrike" baseline="0" err="1">
                  <a:solidFill>
                    <a:srgbClr val="000000"/>
                  </a:solidFill>
                  <a:latin typeface="Calibri" panose="020F0502020204030204" pitchFamily="34" charset="0"/>
                </a:rPr>
                <a:t>outcrops</a:t>
              </a:r>
              <a:r>
                <a:rPr lang="fi-FI" sz="1400" b="0" i="0" u="none" strike="noStrike" baseline="0">
                  <a:solidFill>
                    <a:srgbClr val="000000"/>
                  </a:solidFill>
                  <a:latin typeface="Calibri" panose="020F0502020204030204" pitchFamily="34" charset="0"/>
                </a:rPr>
                <a:t>) </a:t>
              </a:r>
              <a:endParaRPr lang="fi-FI" sz="140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8C9A8E-75F2-43B1-0A48-757766C6D06F}"/>
                </a:ext>
              </a:extLst>
            </p:cNvPr>
            <p:cNvSpPr/>
            <p:nvPr/>
          </p:nvSpPr>
          <p:spPr>
            <a:xfrm>
              <a:off x="7988782" y="2967193"/>
              <a:ext cx="3218785" cy="4429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EFCB83B-F627-09FD-384E-C79AB1450F06}"/>
                </a:ext>
              </a:extLst>
            </p:cNvPr>
            <p:cNvSpPr/>
            <p:nvPr/>
          </p:nvSpPr>
          <p:spPr>
            <a:xfrm>
              <a:off x="7988782" y="3490986"/>
              <a:ext cx="3218785" cy="4429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E0A4BD-8918-65B0-FE7A-EC62275F710D}"/>
                </a:ext>
              </a:extLst>
            </p:cNvPr>
            <p:cNvSpPr txBox="1"/>
            <p:nvPr/>
          </p:nvSpPr>
          <p:spPr>
            <a:xfrm>
              <a:off x="8446416" y="3017871"/>
              <a:ext cx="3023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err="1"/>
                <a:t>Indicator</a:t>
              </a:r>
              <a:r>
                <a:rPr lang="fi-FI" sz="1400"/>
                <a:t> set 2 (</a:t>
              </a:r>
              <a:r>
                <a:rPr lang="fi-FI" sz="1400" b="0" i="0" u="none" strike="noStrike" baseline="0" err="1">
                  <a:solidFill>
                    <a:srgbClr val="000000"/>
                  </a:solidFill>
                  <a:latin typeface="Calibri" panose="020F0502020204030204" pitchFamily="34" charset="0"/>
                </a:rPr>
                <a:t>Scree</a:t>
              </a:r>
              <a:r>
                <a:rPr lang="fi-FI" sz="1400" b="0" i="0" u="none" strike="noStrike" baseline="0">
                  <a:solidFill>
                    <a:srgbClr val="000000"/>
                  </a:solidFill>
                  <a:latin typeface="Calibri" panose="020F0502020204030204" pitchFamily="34" charset="0"/>
                </a:rPr>
                <a:t>) </a:t>
              </a:r>
              <a:endParaRPr lang="fi-FI" sz="1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C31043-378B-DBF4-1057-305DA9BA0168}"/>
                </a:ext>
              </a:extLst>
            </p:cNvPr>
            <p:cNvSpPr txBox="1"/>
            <p:nvPr/>
          </p:nvSpPr>
          <p:spPr>
            <a:xfrm>
              <a:off x="8446416" y="3558557"/>
              <a:ext cx="3023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err="1"/>
                <a:t>Indicator</a:t>
              </a:r>
              <a:r>
                <a:rPr lang="fi-FI" sz="1400"/>
                <a:t> set 3 (</a:t>
              </a:r>
              <a:r>
                <a:rPr lang="fi-FI" sz="1400" b="0" i="0" u="none" strike="noStrike" baseline="0">
                  <a:solidFill>
                    <a:srgbClr val="000000"/>
                  </a:solidFill>
                  <a:latin typeface="Calibri" panose="020F0502020204030204" pitchFamily="34" charset="0"/>
                </a:rPr>
                <a:t>Rock </a:t>
              </a:r>
              <a:r>
                <a:rPr lang="fi-FI" sz="1400" b="0" i="0" u="none" strike="noStrike" baseline="0" err="1">
                  <a:solidFill>
                    <a:srgbClr val="000000"/>
                  </a:solidFill>
                  <a:latin typeface="Calibri" panose="020F0502020204030204" pitchFamily="34" charset="0"/>
                </a:rPr>
                <a:t>faces</a:t>
              </a:r>
              <a:r>
                <a:rPr lang="fi-FI" sz="1400" b="0" i="0" u="none" strike="noStrike" baseline="0">
                  <a:solidFill>
                    <a:srgbClr val="000000"/>
                  </a:solidFill>
                  <a:latin typeface="Calibri" panose="020F0502020204030204" pitchFamily="34" charset="0"/>
                </a:rPr>
                <a:t>) </a:t>
              </a:r>
              <a:endParaRPr lang="fi-FI" sz="1400"/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7807346-90B7-4336-E6C8-EEC06C0C752B}"/>
              </a:ext>
            </a:extLst>
          </p:cNvPr>
          <p:cNvGraphicFramePr>
            <a:graphicFrameLocks noGrp="1"/>
          </p:cNvGraphicFramePr>
          <p:nvPr/>
        </p:nvGraphicFramePr>
        <p:xfrm>
          <a:off x="8558943" y="3907189"/>
          <a:ext cx="3188046" cy="192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34">
                  <a:extLst>
                    <a:ext uri="{9D8B030D-6E8A-4147-A177-3AD203B41FA5}">
                      <a16:colId xmlns:a16="http://schemas.microsoft.com/office/drawing/2014/main" val="3600561334"/>
                    </a:ext>
                  </a:extLst>
                </a:gridCol>
                <a:gridCol w="642528">
                  <a:extLst>
                    <a:ext uri="{9D8B030D-6E8A-4147-A177-3AD203B41FA5}">
                      <a16:colId xmlns:a16="http://schemas.microsoft.com/office/drawing/2014/main" val="1903437661"/>
                    </a:ext>
                  </a:extLst>
                </a:gridCol>
                <a:gridCol w="642528">
                  <a:extLst>
                    <a:ext uri="{9D8B030D-6E8A-4147-A177-3AD203B41FA5}">
                      <a16:colId xmlns:a16="http://schemas.microsoft.com/office/drawing/2014/main" val="1329532639"/>
                    </a:ext>
                  </a:extLst>
                </a:gridCol>
                <a:gridCol w="642528">
                  <a:extLst>
                    <a:ext uri="{9D8B030D-6E8A-4147-A177-3AD203B41FA5}">
                      <a16:colId xmlns:a16="http://schemas.microsoft.com/office/drawing/2014/main" val="2456133299"/>
                    </a:ext>
                  </a:extLst>
                </a:gridCol>
                <a:gridCol w="642528">
                  <a:extLst>
                    <a:ext uri="{9D8B030D-6E8A-4147-A177-3AD203B41FA5}">
                      <a16:colId xmlns:a16="http://schemas.microsoft.com/office/drawing/2014/main" val="41929194"/>
                    </a:ext>
                  </a:extLst>
                </a:gridCol>
              </a:tblGrid>
              <a:tr h="222667">
                <a:tc>
                  <a:txBody>
                    <a:bodyPr/>
                    <a:lstStyle/>
                    <a:p>
                      <a:r>
                        <a:rPr lang="fi-FI" sz="900" err="1"/>
                        <a:t>Indicator</a:t>
                      </a:r>
                      <a:r>
                        <a:rPr lang="fi-FI" sz="900"/>
                        <a:t> 1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Indicator</a:t>
                      </a:r>
                      <a:r>
                        <a:rPr lang="fi-FI" sz="1000"/>
                        <a:t> 2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Indicator</a:t>
                      </a:r>
                      <a:r>
                        <a:rPr lang="fi-FI" sz="1000"/>
                        <a:t> 3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Indicator</a:t>
                      </a:r>
                      <a:r>
                        <a:rPr lang="fi-FI" sz="1000"/>
                        <a:t> 4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Indicator</a:t>
                      </a:r>
                      <a:r>
                        <a:rPr lang="fi-FI" sz="1000"/>
                        <a:t> 5</a:t>
                      </a:r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217896736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r>
                        <a:rPr lang="fi-FI" sz="300"/>
                        <a:t>Edustava kasvillisuus. Luontotyypille, maantieteelliselle alueelle, paikallisolosuhteille ja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757555188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4019322226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Kasvillisuuden edustavuus jonkin verran heikentynyt.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1459827544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endParaRPr lang="fi-FI" sz="3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1201469542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669860509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2525021800"/>
                  </a:ext>
                </a:extLst>
              </a:tr>
              <a:tr h="222667">
                <a:tc>
                  <a:txBody>
                    <a:bodyPr/>
                    <a:lstStyle/>
                    <a:p>
                      <a:r>
                        <a:rPr lang="fi-FI" sz="300"/>
                        <a:t>Ei edustava kasvillisuus. Lajisto hyvin muuttunutta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…</a:t>
                      </a:r>
                    </a:p>
                  </a:txBody>
                  <a:tcPr marL="48617" marR="48617" marT="24309" marB="24309"/>
                </a:tc>
                <a:extLst>
                  <a:ext uri="{0D108BD9-81ED-4DB2-BD59-A6C34878D82A}">
                    <a16:rowId xmlns:a16="http://schemas.microsoft.com/office/drawing/2014/main" val="1436343655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3CE376C9-AD3F-AB37-FAC2-EDE48920AAC7}"/>
              </a:ext>
            </a:extLst>
          </p:cNvPr>
          <p:cNvGrpSpPr/>
          <p:nvPr/>
        </p:nvGrpSpPr>
        <p:grpSpPr>
          <a:xfrm>
            <a:off x="7785638" y="1904859"/>
            <a:ext cx="178793" cy="1679467"/>
            <a:chOff x="7785638" y="1904859"/>
            <a:chExt cx="178793" cy="1679467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2D80F4F2-97AB-89F3-DA40-EDDB17A04DA1}"/>
                </a:ext>
              </a:extLst>
            </p:cNvPr>
            <p:cNvCxnSpPr>
              <a:endCxn id="20" idx="1"/>
            </p:cNvCxnSpPr>
            <p:nvPr/>
          </p:nvCxnSpPr>
          <p:spPr>
            <a:xfrm rot="16200000" flipH="1">
              <a:off x="7571841" y="2119559"/>
              <a:ext cx="607289" cy="177890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E1F3B5B-F8CA-46E2-F71A-FFDD64A7FDAD}"/>
                </a:ext>
              </a:extLst>
            </p:cNvPr>
            <p:cNvCxnSpPr/>
            <p:nvPr/>
          </p:nvCxnSpPr>
          <p:spPr>
            <a:xfrm rot="16200000" flipH="1">
              <a:off x="7571841" y="2640418"/>
              <a:ext cx="607289" cy="177890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A97D7C99-CBA1-2FA9-7E86-2181E8A82613}"/>
                </a:ext>
              </a:extLst>
            </p:cNvPr>
            <p:cNvCxnSpPr/>
            <p:nvPr/>
          </p:nvCxnSpPr>
          <p:spPr>
            <a:xfrm rot="16200000" flipH="1">
              <a:off x="7570938" y="3191737"/>
              <a:ext cx="607289" cy="177890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29064E-AD25-5D88-92D3-7ED44689EA68}"/>
              </a:ext>
            </a:extLst>
          </p:cNvPr>
          <p:cNvSpPr txBox="1"/>
          <p:nvPr/>
        </p:nvSpPr>
        <p:spPr>
          <a:xfrm>
            <a:off x="6380363" y="4545737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err="1"/>
              <a:t>Interpretation</a:t>
            </a:r>
            <a:r>
              <a:rPr lang="fi-FI" sz="1200" b="1"/>
              <a:t> </a:t>
            </a:r>
            <a:r>
              <a:rPr lang="fi-FI" sz="1200" b="1" err="1"/>
              <a:t>guide</a:t>
            </a:r>
            <a:endParaRPr lang="fi-FI" sz="1200" b="1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35FD25D1-BAC5-7542-5223-D92F1C376FE7}"/>
              </a:ext>
            </a:extLst>
          </p:cNvPr>
          <p:cNvSpPr/>
          <p:nvPr/>
        </p:nvSpPr>
        <p:spPr>
          <a:xfrm rot="5400000">
            <a:off x="7160265" y="4596502"/>
            <a:ext cx="969355" cy="244661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C8CCBB-D140-6BDC-A40C-0D89876E90F4}"/>
              </a:ext>
            </a:extLst>
          </p:cNvPr>
          <p:cNvCxnSpPr/>
          <p:nvPr/>
        </p:nvCxnSpPr>
        <p:spPr>
          <a:xfrm>
            <a:off x="9568206" y="3769822"/>
            <a:ext cx="0" cy="137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E2A6D13-EB20-97E9-4FB1-E187A8A89151}"/>
              </a:ext>
            </a:extLst>
          </p:cNvPr>
          <p:cNvSpPr/>
          <p:nvPr/>
        </p:nvSpPr>
        <p:spPr>
          <a:xfrm>
            <a:off x="8568661" y="3907190"/>
            <a:ext cx="603899" cy="192091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94E026-2942-6197-3F81-084E43F1DA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290" y="4819848"/>
            <a:ext cx="1447958" cy="16662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86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5B7025-5F70-28C3-EB07-4902D412C94A}"/>
              </a:ext>
            </a:extLst>
          </p:cNvPr>
          <p:cNvSpPr/>
          <p:nvPr/>
        </p:nvSpPr>
        <p:spPr>
          <a:xfrm>
            <a:off x="9634194" y="5788058"/>
            <a:ext cx="2639505" cy="1140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FC7BFD6-6309-42C1-B5F4-20026CCE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260754"/>
            <a:ext cx="11679811" cy="625705"/>
          </a:xfrm>
        </p:spPr>
        <p:txBody>
          <a:bodyPr/>
          <a:lstStyle/>
          <a:p>
            <a:r>
              <a:rPr lang="fi-FI" sz="3600" dirty="0" err="1"/>
              <a:t>Example</a:t>
            </a:r>
            <a:r>
              <a:rPr lang="fi-FI" sz="3600" dirty="0"/>
              <a:t>: </a:t>
            </a:r>
            <a:r>
              <a:rPr lang="fi-FI" sz="3600" dirty="0" err="1"/>
              <a:t>Forest</a:t>
            </a:r>
            <a:r>
              <a:rPr lang="fi-FI" sz="3600" dirty="0"/>
              <a:t> </a:t>
            </a:r>
            <a:r>
              <a:rPr lang="fi-FI" sz="3600" dirty="0" err="1"/>
              <a:t>indicators</a:t>
            </a:r>
            <a:r>
              <a:rPr lang="fi-FI" sz="3600" dirty="0"/>
              <a:t> set 1 </a:t>
            </a:r>
            <a:r>
              <a:rPr lang="fi-FI" sz="2400" dirty="0"/>
              <a:t>(</a:t>
            </a:r>
            <a:r>
              <a:rPr lang="fi-FI" sz="2400" dirty="0" err="1"/>
              <a:t>heath</a:t>
            </a:r>
            <a:r>
              <a:rPr lang="fi-FI" sz="2400" dirty="0"/>
              <a:t> </a:t>
            </a:r>
            <a:r>
              <a:rPr lang="fi-FI" sz="2400" dirty="0" err="1"/>
              <a:t>forests</a:t>
            </a:r>
            <a:r>
              <a:rPr lang="fi-FI" sz="2400" dirty="0"/>
              <a:t>)</a:t>
            </a:r>
            <a:endParaRPr lang="fi-FI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02DAA7-834B-069E-F4C8-7753F4A8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79996"/>
              </p:ext>
            </p:extLst>
          </p:nvPr>
        </p:nvGraphicFramePr>
        <p:xfrm>
          <a:off x="497840" y="1012824"/>
          <a:ext cx="11196320" cy="579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258620721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465455119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928579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58127215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234001443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127532646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96405980"/>
                    </a:ext>
                  </a:extLst>
                </a:gridCol>
                <a:gridCol w="1399540">
                  <a:extLst>
                    <a:ext uri="{9D8B030D-6E8A-4147-A177-3AD203B41FA5}">
                      <a16:colId xmlns:a16="http://schemas.microsoft.com/office/drawing/2014/main" val="2115716498"/>
                    </a:ext>
                  </a:extLst>
                </a:gridCol>
              </a:tblGrid>
              <a:tr h="5310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class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Stand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structural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dead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wood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Vegetation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representativeness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trees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Invasive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alien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species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influence</a:t>
                      </a: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31422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r>
                        <a:rPr lang="fi-FI" sz="1200" b="1"/>
                        <a:t>1.0</a:t>
                      </a:r>
                      <a:r>
                        <a:rPr lang="fi-FI" sz="1200"/>
                        <a:t> (</a:t>
                      </a:r>
                      <a:r>
                        <a:rPr lang="fi-FI" sz="1200" err="1"/>
                        <a:t>excellent</a:t>
                      </a:r>
                      <a:r>
                        <a:rPr lang="fi-FI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Old-</a:t>
                      </a:r>
                      <a:r>
                        <a:rPr lang="fi-FI" sz="1000" err="1"/>
                        <a:t>growth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forest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or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young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succession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stage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All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occurring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the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stand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are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present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Natural </a:t>
                      </a:r>
                      <a:r>
                        <a:rPr lang="fi-FI" sz="1000" err="1"/>
                        <a:t>amount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dead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wood</a:t>
                      </a:r>
                      <a:r>
                        <a:rPr lang="fi-FI" sz="1000"/>
                        <a:t> and </a:t>
                      </a:r>
                      <a:r>
                        <a:rPr lang="fi-FI" sz="1000" err="1"/>
                        <a:t>all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dead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wood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are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present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Representative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vegetation</a:t>
                      </a:r>
                      <a:r>
                        <a:rPr lang="fi-FI" sz="1000"/>
                        <a:t>. </a:t>
                      </a:r>
                      <a:r>
                        <a:rPr lang="fi-FI" sz="1000" err="1"/>
                        <a:t>Species</a:t>
                      </a:r>
                      <a:r>
                        <a:rPr lang="fi-FI" sz="1000"/>
                        <a:t> composition and </a:t>
                      </a:r>
                      <a:r>
                        <a:rPr lang="fi-FI" sz="1000" err="1"/>
                        <a:t>structure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are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and </a:t>
                      </a:r>
                      <a:r>
                        <a:rPr lang="fi-FI" sz="1000" err="1"/>
                        <a:t>representative</a:t>
                      </a:r>
                      <a:r>
                        <a:rPr lang="fi-FI" sz="1000"/>
                        <a:t> to </a:t>
                      </a:r>
                      <a:r>
                        <a:rPr lang="fi-FI" sz="1000" err="1"/>
                        <a:t>the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region</a:t>
                      </a:r>
                      <a:r>
                        <a:rPr lang="fi-FI" sz="1000"/>
                        <a:t> and </a:t>
                      </a:r>
                      <a:r>
                        <a:rPr lang="fi-FI" sz="1000" err="1"/>
                        <a:t>succession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stage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Natural </a:t>
                      </a:r>
                      <a:r>
                        <a:rPr lang="fi-FI" sz="1000" err="1"/>
                        <a:t>amount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large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trees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considering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the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region</a:t>
                      </a:r>
                      <a:r>
                        <a:rPr lang="fi-FI" sz="1000"/>
                        <a:t> and </a:t>
                      </a:r>
                      <a:r>
                        <a:rPr lang="fi-FI" sz="1000" err="1"/>
                        <a:t>succession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stage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No </a:t>
                      </a:r>
                      <a:r>
                        <a:rPr lang="fi-FI" sz="1000" err="1"/>
                        <a:t>invasive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alien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plant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No </a:t>
                      </a:r>
                      <a:r>
                        <a:rPr lang="fi-FI" sz="1000" err="1"/>
                        <a:t>or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very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weak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signs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human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activity</a:t>
                      </a:r>
                      <a:r>
                        <a:rPr lang="fi-FI" sz="1000"/>
                        <a:t> (e.g. single </a:t>
                      </a:r>
                      <a:r>
                        <a:rPr lang="fi-FI" sz="1000" err="1"/>
                        <a:t>trails</a:t>
                      </a:r>
                      <a:r>
                        <a:rPr lang="fi-FI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0332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r>
                        <a:rPr lang="fi-FI" sz="1200" b="1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422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fi-FI" sz="1200" b="1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80595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r>
                        <a:rPr lang="fi-FI" sz="1200" b="1"/>
                        <a:t>0.7 </a:t>
                      </a:r>
                      <a:br>
                        <a:rPr lang="fi-FI" sz="1200"/>
                      </a:br>
                      <a:r>
                        <a:rPr lang="fi-FI" sz="1200"/>
                        <a:t>(</a:t>
                      </a:r>
                      <a:r>
                        <a:rPr lang="fi-FI" sz="1200" err="1"/>
                        <a:t>good</a:t>
                      </a:r>
                      <a:r>
                        <a:rPr lang="fi-FI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Harvest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age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reached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At </a:t>
                      </a:r>
                      <a:r>
                        <a:rPr lang="fi-FI" sz="1000" err="1"/>
                        <a:t>least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three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occurring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At </a:t>
                      </a:r>
                      <a:r>
                        <a:rPr lang="fi-FI" sz="1000" err="1"/>
                        <a:t>least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moderate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amount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dead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wood</a:t>
                      </a:r>
                      <a:r>
                        <a:rPr lang="fi-FI" sz="1000"/>
                        <a:t>, and </a:t>
                      </a:r>
                      <a:r>
                        <a:rPr lang="fi-FI" sz="1000" err="1"/>
                        <a:t>two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Slightly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decreased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represen-tativeness</a:t>
                      </a:r>
                      <a:r>
                        <a:rPr lang="fi-FI" sz="1000"/>
                        <a:t>. </a:t>
                      </a:r>
                      <a:r>
                        <a:rPr lang="fi-FI" sz="1000" err="1"/>
                        <a:t>The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r>
                        <a:rPr lang="fi-FI" sz="1000"/>
                        <a:t> composition is </a:t>
                      </a:r>
                      <a:r>
                        <a:rPr lang="fi-FI" sz="1000" err="1"/>
                        <a:t>present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but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not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totally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Somewhat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less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large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trees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than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natural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Minor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human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activity</a:t>
                      </a:r>
                      <a:r>
                        <a:rPr lang="fi-FI" sz="1000"/>
                        <a:t> (e.g. </a:t>
                      </a:r>
                      <a:r>
                        <a:rPr lang="fi-FI" sz="1000" err="1"/>
                        <a:t>minor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ditches</a:t>
                      </a:r>
                      <a:r>
                        <a:rPr lang="fi-FI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40804"/>
                  </a:ext>
                </a:extLst>
              </a:tr>
              <a:tr h="186478">
                <a:tc>
                  <a:txBody>
                    <a:bodyPr/>
                    <a:lstStyle/>
                    <a:p>
                      <a:r>
                        <a:rPr lang="fi-FI" sz="1200" b="1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603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r>
                        <a:rPr lang="fi-FI" sz="1200" b="1"/>
                        <a:t>0.5</a:t>
                      </a:r>
                      <a:r>
                        <a:rPr lang="fi-FI" sz="1200"/>
                        <a:t> (</a:t>
                      </a:r>
                      <a:r>
                        <a:rPr lang="fi-FI" sz="1200" err="1"/>
                        <a:t>moderate</a:t>
                      </a:r>
                      <a:r>
                        <a:rPr lang="fi-FI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Young </a:t>
                      </a:r>
                      <a:r>
                        <a:rPr lang="fi-FI" sz="1000" err="1"/>
                        <a:t>or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mid-aged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managed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fores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Two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r>
                        <a:rPr lang="fi-FI" sz="1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Small </a:t>
                      </a:r>
                      <a:r>
                        <a:rPr lang="fi-FI" sz="1000" err="1"/>
                        <a:t>amount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/ </a:t>
                      </a:r>
                      <a:r>
                        <a:rPr lang="fi-FI" sz="1000" err="1"/>
                        <a:t>moderate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amount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human</a:t>
                      </a:r>
                      <a:r>
                        <a:rPr lang="fi-FI" sz="1000"/>
                        <a:t>-made </a:t>
                      </a:r>
                      <a:r>
                        <a:rPr lang="fi-FI" sz="1000" err="1"/>
                        <a:t>dead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wood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Clearly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decreased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represen-tativeness</a:t>
                      </a:r>
                      <a:r>
                        <a:rPr lang="fi-FI" sz="1000"/>
                        <a:t>. </a:t>
                      </a:r>
                      <a:r>
                        <a:rPr lang="fi-FI" sz="1000" err="1"/>
                        <a:t>Clear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changes</a:t>
                      </a:r>
                      <a:r>
                        <a:rPr lang="fi-FI" sz="1000"/>
                        <a:t> in </a:t>
                      </a:r>
                      <a:r>
                        <a:rPr lang="fi-FI" sz="1000" err="1"/>
                        <a:t>species</a:t>
                      </a:r>
                      <a:r>
                        <a:rPr lang="fi-FI" sz="1000"/>
                        <a:t> composition and </a:t>
                      </a:r>
                      <a:r>
                        <a:rPr lang="fi-FI" sz="1000" err="1"/>
                        <a:t>structure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but</a:t>
                      </a:r>
                      <a:r>
                        <a:rPr lang="fi-FI" sz="1000"/>
                        <a:t> some </a:t>
                      </a:r>
                      <a:r>
                        <a:rPr lang="fi-FI" sz="1000" err="1"/>
                        <a:t>typical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present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Individual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large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Individual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invasive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alien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plant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Moderate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human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activity</a:t>
                      </a:r>
                      <a:r>
                        <a:rPr lang="fi-FI" sz="1000"/>
                        <a:t> (e.g. </a:t>
                      </a:r>
                      <a:r>
                        <a:rPr lang="fi-FI" sz="1000" err="1"/>
                        <a:t>erosion</a:t>
                      </a:r>
                      <a:r>
                        <a:rPr lang="fi-FI" sz="1000"/>
                        <a:t> of </a:t>
                      </a:r>
                      <a:r>
                        <a:rPr lang="fi-FI" sz="1000" err="1"/>
                        <a:t>forest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vegetation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trash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ditches</a:t>
                      </a:r>
                      <a:r>
                        <a:rPr lang="fi-FI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05638"/>
                  </a:ext>
                </a:extLst>
              </a:tr>
              <a:tr h="224366">
                <a:tc>
                  <a:txBody>
                    <a:bodyPr/>
                    <a:lstStyle/>
                    <a:p>
                      <a:r>
                        <a:rPr lang="fi-FI" sz="1200" b="1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22004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r>
                        <a:rPr lang="fi-FI" sz="1200" b="1"/>
                        <a:t>0.3 </a:t>
                      </a:r>
                      <a:br>
                        <a:rPr lang="fi-FI" sz="1200"/>
                      </a:br>
                      <a:r>
                        <a:rPr lang="fi-FI" sz="1200"/>
                        <a:t>(</a:t>
                      </a:r>
                      <a:r>
                        <a:rPr lang="fi-FI" sz="1200" err="1"/>
                        <a:t>poor</a:t>
                      </a:r>
                      <a:r>
                        <a:rPr lang="fi-FI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Sapling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stage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One </a:t>
                      </a:r>
                      <a:r>
                        <a:rPr lang="fi-FI" sz="1000" err="1"/>
                        <a:t>characteristic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Only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individual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dead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trees</a:t>
                      </a:r>
                      <a:r>
                        <a:rPr lang="fi-FI" sz="1000"/>
                        <a:t>, no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Invasive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alien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occur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commonly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53699"/>
                  </a:ext>
                </a:extLst>
              </a:tr>
              <a:tr h="221614">
                <a:tc>
                  <a:txBody>
                    <a:bodyPr/>
                    <a:lstStyle/>
                    <a:p>
                      <a:r>
                        <a:rPr lang="fi-FI" sz="1200" b="1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5113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r>
                        <a:rPr lang="fi-FI" sz="1200" b="1"/>
                        <a:t>0.1 </a:t>
                      </a:r>
                      <a:br>
                        <a:rPr lang="fi-FI" sz="1200"/>
                      </a:br>
                      <a:r>
                        <a:rPr lang="fi-FI" sz="1200"/>
                        <a:t>(</a:t>
                      </a:r>
                      <a:r>
                        <a:rPr lang="fi-FI" sz="1200" err="1"/>
                        <a:t>very</a:t>
                      </a:r>
                      <a:r>
                        <a:rPr lang="fi-FI" sz="1200"/>
                        <a:t> </a:t>
                      </a:r>
                      <a:r>
                        <a:rPr lang="fi-FI" sz="1200" err="1"/>
                        <a:t>poor</a:t>
                      </a:r>
                      <a:r>
                        <a:rPr lang="fi-FI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Clearcut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No </a:t>
                      </a:r>
                      <a:r>
                        <a:rPr lang="fi-FI" sz="1000" err="1"/>
                        <a:t>natural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characteristics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or</a:t>
                      </a:r>
                      <a:r>
                        <a:rPr lang="fi-FI" sz="1000"/>
                        <a:t> a monoculture of </a:t>
                      </a:r>
                      <a:r>
                        <a:rPr lang="fi-FI" sz="1000" err="1"/>
                        <a:t>alien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No </a:t>
                      </a:r>
                      <a:r>
                        <a:rPr lang="fi-FI" sz="1000" err="1"/>
                        <a:t>dead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wood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err="1"/>
                        <a:t>Not</a:t>
                      </a:r>
                      <a:r>
                        <a:rPr lang="fi-FI" sz="1000"/>
                        <a:t> at </a:t>
                      </a:r>
                      <a:r>
                        <a:rPr lang="fi-FI" sz="1000" err="1"/>
                        <a:t>all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representative</a:t>
                      </a:r>
                      <a:r>
                        <a:rPr lang="fi-FI" sz="1000"/>
                        <a:t>. </a:t>
                      </a:r>
                      <a:r>
                        <a:rPr lang="fi-FI" sz="1000" err="1"/>
                        <a:t>Species</a:t>
                      </a:r>
                      <a:r>
                        <a:rPr lang="fi-FI" sz="1000"/>
                        <a:t> composition </a:t>
                      </a:r>
                      <a:r>
                        <a:rPr lang="fi-FI" sz="1000" err="1"/>
                        <a:t>severely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altered</a:t>
                      </a:r>
                      <a:r>
                        <a:rPr lang="fi-FI" sz="1000"/>
                        <a:t>, </a:t>
                      </a:r>
                      <a:r>
                        <a:rPr lang="fi-FI" sz="1000" err="1"/>
                        <a:t>almost</a:t>
                      </a:r>
                      <a:r>
                        <a:rPr lang="fi-FI" sz="1000"/>
                        <a:t> no </a:t>
                      </a:r>
                      <a:r>
                        <a:rPr lang="fi-FI" sz="1000" err="1"/>
                        <a:t>typical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No </a:t>
                      </a:r>
                      <a:r>
                        <a:rPr lang="fi-FI" sz="1000" err="1"/>
                        <a:t>large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trees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Area </a:t>
                      </a:r>
                      <a:r>
                        <a:rPr lang="fi-FI" sz="1000" err="1"/>
                        <a:t>largely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occupied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by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invasive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species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Heavy </a:t>
                      </a:r>
                      <a:r>
                        <a:rPr lang="fi-FI" sz="1000" err="1"/>
                        <a:t>human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activity</a:t>
                      </a:r>
                      <a:r>
                        <a:rPr lang="fi-FI" sz="1000"/>
                        <a:t> (e.g. </a:t>
                      </a:r>
                      <a:r>
                        <a:rPr lang="fi-FI" sz="1000" err="1"/>
                        <a:t>largely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eroded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vegetation</a:t>
                      </a:r>
                      <a:r>
                        <a:rPr lang="fi-FI" sz="1000"/>
                        <a:t>, heavy </a:t>
                      </a:r>
                      <a:r>
                        <a:rPr lang="fi-FI" sz="1000" err="1"/>
                        <a:t>ditching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or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plowing</a:t>
                      </a:r>
                      <a:r>
                        <a:rPr lang="fi-FI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85293"/>
                  </a:ext>
                </a:extLst>
              </a:tr>
              <a:tr h="178222">
                <a:tc>
                  <a:txBody>
                    <a:bodyPr/>
                    <a:lstStyle/>
                    <a:p>
                      <a:r>
                        <a:rPr lang="fi-FI" sz="1200" b="1"/>
                        <a:t>0.0 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fi-FI" sz="1000"/>
                        <a:t>(</a:t>
                      </a:r>
                      <a:r>
                        <a:rPr lang="fi-FI" sz="1000" err="1"/>
                        <a:t>not</a:t>
                      </a:r>
                      <a:r>
                        <a:rPr lang="fi-FI" sz="1000"/>
                        <a:t> a </a:t>
                      </a:r>
                      <a:r>
                        <a:rPr lang="fi-FI" sz="1000" err="1"/>
                        <a:t>habitat</a:t>
                      </a:r>
                      <a:r>
                        <a:rPr lang="fi-FI" sz="1000"/>
                        <a:t> </a:t>
                      </a:r>
                      <a:r>
                        <a:rPr lang="fi-FI" sz="1000" err="1"/>
                        <a:t>type</a:t>
                      </a:r>
                      <a:r>
                        <a:rPr lang="fi-FI" sz="100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5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0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B9D47E-726A-084E-3BDA-CE528678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82" y="461548"/>
            <a:ext cx="9564435" cy="59349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E5802F-09BB-0597-EBFE-62D08DF7F809}"/>
              </a:ext>
            </a:extLst>
          </p:cNvPr>
          <p:cNvSpPr/>
          <p:nvPr/>
        </p:nvSpPr>
        <p:spPr>
          <a:xfrm>
            <a:off x="3698240" y="711200"/>
            <a:ext cx="1625600" cy="426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err="1"/>
              <a:t>Initial</a:t>
            </a:r>
            <a:r>
              <a:rPr lang="fi-FI"/>
              <a:t> status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A338A3-4B74-1D0A-C411-5D4B418455CA}"/>
              </a:ext>
            </a:extLst>
          </p:cNvPr>
          <p:cNvSpPr/>
          <p:nvPr/>
        </p:nvSpPr>
        <p:spPr>
          <a:xfrm>
            <a:off x="7447280" y="680720"/>
            <a:ext cx="2529840" cy="426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err="1"/>
              <a:t>Final</a:t>
            </a:r>
            <a:r>
              <a:rPr lang="fi-FI"/>
              <a:t> status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7AC3A-0344-67BD-7511-21B46F23EBB6}"/>
              </a:ext>
            </a:extLst>
          </p:cNvPr>
          <p:cNvSpPr/>
          <p:nvPr/>
        </p:nvSpPr>
        <p:spPr>
          <a:xfrm>
            <a:off x="10231120" y="2083308"/>
            <a:ext cx="1137920" cy="882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err="1"/>
              <a:t>Shape</a:t>
            </a:r>
            <a:r>
              <a:rPr lang="fi-FI"/>
              <a:t> of </a:t>
            </a:r>
            <a:r>
              <a:rPr lang="fi-FI" err="1"/>
              <a:t>response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0A45C0-5D0B-480D-9F98-4FDADC354CE6}"/>
              </a:ext>
            </a:extLst>
          </p:cNvPr>
          <p:cNvSpPr/>
          <p:nvPr/>
        </p:nvSpPr>
        <p:spPr>
          <a:xfrm>
            <a:off x="10200640" y="3272028"/>
            <a:ext cx="1747520" cy="882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Status - </a:t>
            </a:r>
            <a:r>
              <a:rPr lang="fi-FI" err="1"/>
              <a:t>initial</a:t>
            </a:r>
            <a:r>
              <a:rPr lang="fi-FI"/>
              <a:t> status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AC35E-B04F-7BE7-6175-5A6AD7CE2BBA}"/>
              </a:ext>
            </a:extLst>
          </p:cNvPr>
          <p:cNvSpPr/>
          <p:nvPr/>
        </p:nvSpPr>
        <p:spPr>
          <a:xfrm>
            <a:off x="10231120" y="4318508"/>
            <a:ext cx="1747520" cy="1350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err="1"/>
              <a:t>Gain</a:t>
            </a:r>
            <a:r>
              <a:rPr lang="fi-FI"/>
              <a:t> (status - </a:t>
            </a:r>
            <a:r>
              <a:rPr lang="fi-FI" err="1"/>
              <a:t>initial</a:t>
            </a:r>
            <a:r>
              <a:rPr lang="fi-FI"/>
              <a:t> status – </a:t>
            </a:r>
            <a:r>
              <a:rPr lang="fi-FI" err="1"/>
              <a:t>uncertainty</a:t>
            </a:r>
            <a:r>
              <a:rPr lang="fi-FI"/>
              <a:t>)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CA20E-00ED-8C56-B959-4120F9B8FC36}"/>
              </a:ext>
            </a:extLst>
          </p:cNvPr>
          <p:cNvSpPr/>
          <p:nvPr/>
        </p:nvSpPr>
        <p:spPr>
          <a:xfrm>
            <a:off x="6390640" y="5969731"/>
            <a:ext cx="4714240" cy="426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err="1"/>
              <a:t>Years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restoration</a:t>
            </a:r>
            <a:r>
              <a:rPr lang="fi-FI"/>
              <a:t> (offset) </a:t>
            </a:r>
            <a:r>
              <a:rPr lang="fi-FI" err="1"/>
              <a:t>measures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ED0E4-6B6E-CE8A-C93E-60AFC8CBCD1A}"/>
              </a:ext>
            </a:extLst>
          </p:cNvPr>
          <p:cNvSpPr/>
          <p:nvPr/>
        </p:nvSpPr>
        <p:spPr>
          <a:xfrm rot="16200000">
            <a:off x="182880" y="3399251"/>
            <a:ext cx="4714240" cy="426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err="1"/>
              <a:t>Ecological</a:t>
            </a:r>
            <a:r>
              <a:rPr lang="fi-FI"/>
              <a:t> status / </a:t>
            </a:r>
            <a:r>
              <a:rPr lang="fi-FI" err="1"/>
              <a:t>gain</a:t>
            </a:r>
            <a:r>
              <a:rPr lang="fi-FI"/>
              <a:t> (</a:t>
            </a:r>
            <a:r>
              <a:rPr lang="fi-FI" err="1"/>
              <a:t>increase</a:t>
            </a:r>
            <a:r>
              <a:rPr lang="fi-FI"/>
              <a:t>)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BF88D5-74AB-525C-6CC2-AFAEDB3F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" y="370162"/>
            <a:ext cx="2358178" cy="33433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308A72-E121-E13D-ED18-608F3EEBCCBF}"/>
              </a:ext>
            </a:extLst>
          </p:cNvPr>
          <p:cNvSpPr txBox="1"/>
          <p:nvPr/>
        </p:nvSpPr>
        <p:spPr>
          <a:xfrm>
            <a:off x="132080" y="46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solidFill>
                  <a:srgbClr val="005854"/>
                </a:solidFill>
                <a:effectLst/>
                <a:latin typeface="Open Sans" panose="020B0606030504020204" pitchFamily="34" charset="0"/>
                <a:hlinkClick r:id="rId4"/>
              </a:rPr>
              <a:t>http://hdl.handle.net/10138/591139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8C90-F2A9-37BF-E659-D2F1DD2E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Certification</a:t>
            </a:r>
            <a:r>
              <a:rPr lang="fi-FI"/>
              <a:t> and </a:t>
            </a:r>
            <a:r>
              <a:rPr lang="fi-FI" err="1"/>
              <a:t>Register</a:t>
            </a:r>
            <a:r>
              <a:rPr lang="fi-FI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780D7-840E-20DF-C521-C5AFB4A9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State </a:t>
            </a:r>
            <a:r>
              <a:rPr lang="fi-FI" dirty="0" err="1"/>
              <a:t>environment</a:t>
            </a:r>
            <a:r>
              <a:rPr lang="fi-FI" dirty="0"/>
              <a:t> </a:t>
            </a:r>
            <a:r>
              <a:rPr lang="fi-FI" dirty="0" err="1"/>
              <a:t>authority</a:t>
            </a:r>
            <a:r>
              <a:rPr lang="fi-FI" dirty="0"/>
              <a:t> </a:t>
            </a:r>
            <a:r>
              <a:rPr lang="fi-FI" dirty="0" err="1"/>
              <a:t>approves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 to </a:t>
            </a:r>
            <a:r>
              <a:rPr lang="fi-FI" dirty="0" err="1"/>
              <a:t>generate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</a:t>
            </a:r>
          </a:p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restoration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carried</a:t>
            </a:r>
            <a:r>
              <a:rPr lang="fi-FI" dirty="0"/>
              <a:t> out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</a:t>
            </a:r>
            <a:r>
              <a:rPr lang="fi-FI" dirty="0" err="1"/>
              <a:t>authority</a:t>
            </a:r>
            <a:r>
              <a:rPr lang="fi-FI" dirty="0"/>
              <a:t> </a:t>
            </a:r>
            <a:r>
              <a:rPr lang="fi-FI" dirty="0" err="1"/>
              <a:t>certifies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amount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fi-FI" b="1" dirty="0" err="1"/>
              <a:t>type</a:t>
            </a:r>
            <a:r>
              <a:rPr lang="fi-FI" b="1" dirty="0"/>
              <a:t> </a:t>
            </a:r>
            <a:r>
              <a:rPr lang="fi-FI" dirty="0"/>
              <a:t>of </a:t>
            </a:r>
            <a:r>
              <a:rPr lang="fi-FI" dirty="0" err="1"/>
              <a:t>generated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 err="1"/>
              <a:t>hectares</a:t>
            </a:r>
            <a:endParaRPr lang="fi-FI" dirty="0"/>
          </a:p>
          <a:p>
            <a:r>
              <a:rPr lang="en-US" dirty="0"/>
              <a:t>Information on the generated nature value hectares is registered in the offset register (book keeping to avoid double counting)</a:t>
            </a:r>
            <a:endParaRPr lang="en-US" dirty="0">
              <a:cs typeface="Arial"/>
            </a:endParaRPr>
          </a:p>
          <a:p>
            <a:endParaRPr lang="fi-FI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4839A-994E-FE41-6200-8C1D0909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13.3.2026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DDB8A-F8D6-F061-F0F5-70661C81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215605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6269E86C41D468CA0BCCE12486F48" ma:contentTypeVersion="17" ma:contentTypeDescription="Create a new document." ma:contentTypeScope="" ma:versionID="5dace0dfc9d74347e1757903fb2c84e3">
  <xsd:schema xmlns:xsd="http://www.w3.org/2001/XMLSchema" xmlns:xs="http://www.w3.org/2001/XMLSchema" xmlns:p="http://schemas.microsoft.com/office/2006/metadata/properties" xmlns:ns2="5df738e1-9176-4c1c-be47-ec3d1b4f2069" xmlns:ns3="a507d8f0-0b1b-46eb-befd-b792871ce260" targetNamespace="http://schemas.microsoft.com/office/2006/metadata/properties" ma:root="true" ma:fieldsID="74961e079717b48703351bd21e7ce2c2" ns2:_="" ns3:_="">
    <xsd:import namespace="5df738e1-9176-4c1c-be47-ec3d1b4f2069"/>
    <xsd:import namespace="a507d8f0-0b1b-46eb-befd-b792871ce260"/>
    <xsd:element name="properties">
      <xsd:complexType>
        <xsd:sequence>
          <xsd:element name="documentManagement">
            <xsd:complexType>
              <xsd:all>
                <xsd:element ref="ns2:Tila" minOccurs="0"/>
                <xsd:element ref="ns2:ViedaanVahvaan" minOccurs="0"/>
                <xsd:element ref="ns2:LinkkiVahvaa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738e1-9176-4c1c-be47-ec3d1b4f2069" elementFormDefault="qualified">
    <xsd:import namespace="http://schemas.microsoft.com/office/2006/documentManagement/types"/>
    <xsd:import namespace="http://schemas.microsoft.com/office/infopath/2007/PartnerControls"/>
    <xsd:element name="Tila" ma:index="8" nillable="true" ma:displayName="Tila" ma:format="Dropdown" ma:internalName="Tila">
      <xsd:simpleType>
        <xsd:restriction base="dms:Choice">
          <xsd:enumeration value="Luonnos"/>
          <xsd:enumeration value="Valmis"/>
        </xsd:restriction>
      </xsd:simpleType>
    </xsd:element>
    <xsd:element name="ViedaanVahvaan" ma:index="9" nillable="true" ma:displayName="Viedään Vahvaan" ma:format="Dropdown" ma:internalName="ViedaanVahvaan">
      <xsd:simpleType>
        <xsd:restriction base="dms:Choice">
          <xsd:enumeration value="Ei"/>
          <xsd:enumeration value="Kyllä"/>
          <xsd:enumeration value="EOS"/>
          <xsd:enumeration value="Viety"/>
        </xsd:restriction>
      </xsd:simpleType>
    </xsd:element>
    <xsd:element name="LinkkiVahvaan" ma:index="10" nillable="true" ma:displayName="Linkki Vahvaan" ma:format="Hyperlink" ma:internalName="LinkkiVahva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f74eb33-bc01-4b65-a333-7b16e5d3b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7d8f0-0b1b-46eb-befd-b792871ce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9ee0e68-3736-4a47-b449-aeded5b42ddc}" ma:internalName="TaxCatchAll" ma:showField="CatchAllData" ma:web="a507d8f0-0b1b-46eb-befd-b792871ce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edaanVahvaan xmlns="5df738e1-9176-4c1c-be47-ec3d1b4f2069" xsi:nil="true"/>
    <LinkkiVahvaan xmlns="5df738e1-9176-4c1c-be47-ec3d1b4f2069">
      <Url xsi:nil="true"/>
      <Description xsi:nil="true"/>
    </LinkkiVahvaan>
    <TaxCatchAll xmlns="a507d8f0-0b1b-46eb-befd-b792871ce260" xsi:nil="true"/>
    <lcf76f155ced4ddcb4097134ff3c332f xmlns="5df738e1-9176-4c1c-be47-ec3d1b4f2069">
      <Terms xmlns="http://schemas.microsoft.com/office/infopath/2007/PartnerControls"/>
    </lcf76f155ced4ddcb4097134ff3c332f>
    <Tila xmlns="5df738e1-9176-4c1c-be47-ec3d1b4f2069" xsi:nil="true"/>
  </documentManagement>
</p:properties>
</file>

<file path=customXml/itemProps1.xml><?xml version="1.0" encoding="utf-8"?>
<ds:datastoreItem xmlns:ds="http://schemas.openxmlformats.org/officeDocument/2006/customXml" ds:itemID="{29030CB5-C822-4E7C-A935-DB42FAC21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738e1-9176-4c1c-be47-ec3d1b4f2069"/>
    <ds:schemaRef ds:uri="a507d8f0-0b1b-46eb-befd-b792871ce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38379a60-7531-4de4-83b3-4f5e4640b8f1"/>
    <ds:schemaRef ds:uri="5df738e1-9176-4c1c-be47-ec3d1b4f2069"/>
    <ds:schemaRef ds:uri="a507d8f0-0b1b-46eb-befd-b792871ce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7</TotalTime>
  <Words>1556</Words>
  <Application>Microsoft Office PowerPoint</Application>
  <PresentationFormat>Widescreen</PresentationFormat>
  <Paragraphs>196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YM - otsikkosivut</vt:lpstr>
      <vt:lpstr>YM - sisältösivut</vt:lpstr>
      <vt:lpstr>YM - kuvalliset sisältösivut</vt:lpstr>
      <vt:lpstr>YM - nostot ja välisivut</vt:lpstr>
      <vt:lpstr>Generation and Use of  Nature Credits in Finland  </vt:lpstr>
      <vt:lpstr>Revision of the Nature Conservation Legislation 2023</vt:lpstr>
      <vt:lpstr>Aim to Address the Identified Challenges</vt:lpstr>
      <vt:lpstr>Additionality</vt:lpstr>
      <vt:lpstr>Metrics</vt:lpstr>
      <vt:lpstr>Composition of the set of indicators (Ahola 2025)</vt:lpstr>
      <vt:lpstr>Example: Forest indicators set 1 (heath forests)</vt:lpstr>
      <vt:lpstr>PowerPoint Presentation</vt:lpstr>
      <vt:lpstr>Certification and Register </vt:lpstr>
      <vt:lpstr>Use of Generated Nature Value Hectares</vt:lpstr>
      <vt:lpstr>PowerPoint Presentation</vt:lpstr>
      <vt:lpstr>Thank you  Additional information:  https://ym.fi/en/ecological-compensation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Suvantola Leila (YM)</cp:lastModifiedBy>
  <cp:revision>72</cp:revision>
  <dcterms:created xsi:type="dcterms:W3CDTF">2020-04-29T05:33:44Z</dcterms:created>
  <dcterms:modified xsi:type="dcterms:W3CDTF">2026-03-13T10:55:14Z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0x0101004116269E86C41D468CA0BCCE12486F48</vt:lpwstr>
  </property>
  <property fmtid="{D5CDD505-2E9C-101B-9397-08002B2CF9AE}" pid="3" name="MediaServiceImageTags">
    <vt:lpwstr/>
  </property>
</Properties>
</file>